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1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86" r:id="rId3"/>
    <p:sldId id="310" r:id="rId4"/>
    <p:sldId id="290" r:id="rId5"/>
    <p:sldId id="312" r:id="rId6"/>
    <p:sldId id="259" r:id="rId7"/>
    <p:sldId id="264" r:id="rId8"/>
    <p:sldId id="265" r:id="rId9"/>
    <p:sldId id="267" r:id="rId10"/>
    <p:sldId id="269" r:id="rId11"/>
    <p:sldId id="273" r:id="rId12"/>
    <p:sldId id="268" r:id="rId13"/>
    <p:sldId id="270" r:id="rId14"/>
    <p:sldId id="283" r:id="rId15"/>
    <p:sldId id="257" r:id="rId16"/>
    <p:sldId id="289" r:id="rId17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CBDA02"/>
    <a:srgbClr val="887502"/>
    <a:srgbClr val="FF0000"/>
    <a:srgbClr val="993300"/>
    <a:srgbClr val="EAEAEA"/>
    <a:srgbClr val="008000"/>
    <a:srgbClr val="F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43574" autoAdjust="0"/>
    <p:restoredTop sz="93478" autoAdjust="0"/>
  </p:normalViewPr>
  <p:slideViewPr>
    <p:cSldViewPr>
      <p:cViewPr varScale="1">
        <p:scale>
          <a:sx n="103" d="100"/>
          <a:sy n="103" d="100"/>
        </p:scale>
        <p:origin x="138" y="2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177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7458"/>
    </p:cViewPr>
  </p:sorterViewPr>
  <p:notesViewPr>
    <p:cSldViewPr>
      <p:cViewPr varScale="1">
        <p:scale>
          <a:sx n="57" d="100"/>
          <a:sy n="57" d="100"/>
        </p:scale>
        <p:origin x="-3250" y="-101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B835D844-F016-49B6-AAF0-F144C99D5BF1}" type="datetimeFigureOut">
              <a:rPr lang="de-DE" smtClean="0"/>
              <a:pPr/>
              <a:t>02.12.2014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81F55413-E95F-4DFA-9335-F8E4FE2B107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7173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/>
          <a:lstStyle>
            <a:lvl1pPr algn="r">
              <a:defRPr sz="1300"/>
            </a:lvl1pPr>
          </a:lstStyle>
          <a:p>
            <a:fld id="{ABD4507C-9416-47FC-9F35-A3E5521831FD}" type="datetimeFigureOut">
              <a:rPr lang="de-DE" smtClean="0"/>
              <a:pPr/>
              <a:t>02.12.2014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2" tIns="47781" rIns="95562" bIns="4778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5562" tIns="47781" rIns="95562" bIns="47781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6332"/>
          </a:xfrm>
          <a:prstGeom prst="rect">
            <a:avLst/>
          </a:prstGeom>
        </p:spPr>
        <p:txBody>
          <a:bodyPr vert="horz" lIns="95562" tIns="47781" rIns="95562" bIns="47781" rtlCol="0" anchor="b"/>
          <a:lstStyle>
            <a:lvl1pPr algn="r">
              <a:defRPr sz="1300"/>
            </a:lvl1pPr>
          </a:lstStyle>
          <a:p>
            <a:fld id="{87FA3CAD-DD79-4614-8EDC-29F0DCEA376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000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A3CAD-DD79-4614-8EDC-29F0DCEA376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999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A3CAD-DD79-4614-8EDC-29F0DCEA376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663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A3CAD-DD79-4614-8EDC-29F0DCEA376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2925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A3CAD-DD79-4614-8EDC-29F0DCEA376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854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A3CAD-DD79-4614-8EDC-29F0DCEA376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426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A3CAD-DD79-4614-8EDC-29F0DCEA376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91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A3CAD-DD79-4614-8EDC-29F0DCEA376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721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3667" y="1257434"/>
            <a:ext cx="10242551" cy="1523495"/>
          </a:xfrm>
          <a:noFill/>
        </p:spPr>
        <p:txBody>
          <a:bodyPr vert="horz" wrap="square" lIns="0" tIns="0" rIns="0" bIns="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50" dirty="0">
                <a:ln w="3175">
                  <a:noFill/>
                </a:ln>
                <a:solidFill>
                  <a:schemeClr val="tx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  <a:ea typeface="+mn-ea"/>
                <a:cs typeface="Arial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3666" y="4839544"/>
            <a:ext cx="10242551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  <a:latin typeface="Candara" pitchFamily="34" charset="0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rectangle.png"/>
          <p:cNvPicPr>
            <a:picLocks noChangeAspect="1"/>
          </p:cNvPicPr>
          <p:nvPr userDrawn="1"/>
        </p:nvPicPr>
        <p:blipFill>
          <a:blip r:embed="rId2" cstate="print"/>
          <a:srcRect b="10453"/>
          <a:stretch>
            <a:fillRect/>
          </a:stretch>
        </p:blipFill>
        <p:spPr>
          <a:xfrm>
            <a:off x="0" y="1299706"/>
            <a:ext cx="12192000" cy="55582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30188"/>
            <a:ext cx="11176000" cy="1495794"/>
          </a:xfrm>
          <a:noFill/>
        </p:spPr>
        <p:txBody>
          <a:bodyPr vert="horz" wrap="square" lIns="0" tIns="0" rIns="0" bIns="0" rtlCol="0" anchor="t">
            <a:noAutofit/>
          </a:bodyPr>
          <a:lstStyle>
            <a:lvl1pPr algn="l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50" dirty="0">
                <a:ln w="3175">
                  <a:noFill/>
                </a:ln>
                <a:solidFill>
                  <a:schemeClr val="tx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  <a:ea typeface="+mn-ea"/>
                <a:cs typeface="Arial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8000" y="1916833"/>
            <a:ext cx="11176000" cy="2135969"/>
          </a:xfrm>
        </p:spPr>
        <p:txBody>
          <a:bodyPr/>
          <a:lstStyle>
            <a:lvl1pPr>
              <a:lnSpc>
                <a:spcPct val="90000"/>
              </a:lnSpc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Candara" pitchFamily="34" charset="0"/>
              </a:defRPr>
            </a:lvl1pPr>
            <a:lvl2pPr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5000"/>
              <a:buFontTx/>
              <a:buBlip>
                <a:blip r:embed="rId4"/>
              </a:buBlip>
              <a:defRPr lang="en-US" sz="2800" kern="1200" dirty="0" smtClean="0">
                <a:solidFill>
                  <a:schemeClr val="bg1"/>
                </a:solidFill>
                <a:effectLst>
                  <a:outerShdw blurRad="635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andara" pitchFamily="34" charset="0"/>
                <a:ea typeface="+mn-ea"/>
                <a:cs typeface="+mn-cs"/>
              </a:defRPr>
            </a:lvl2pPr>
            <a:lvl3pPr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5000"/>
              <a:buFontTx/>
              <a:buBlip>
                <a:blip r:embed="rId5"/>
              </a:buBlip>
              <a:defRPr lang="en-US" sz="2400" kern="1200" dirty="0" smtClean="0">
                <a:solidFill>
                  <a:schemeClr val="bg1"/>
                </a:solidFill>
                <a:effectLst>
                  <a:outerShdw blurRad="635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andara" pitchFamily="34" charset="0"/>
                <a:ea typeface="+mn-ea"/>
                <a:cs typeface="+mn-cs"/>
              </a:defRPr>
            </a:lvl3pPr>
            <a:lvl4pPr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5000"/>
              <a:buFontTx/>
              <a:buBlip>
                <a:blip r:embed="rId5"/>
              </a:buBlip>
              <a:defRPr lang="en-US" sz="2400" kern="1200" dirty="0" smtClean="0">
                <a:solidFill>
                  <a:schemeClr val="bg1"/>
                </a:solidFill>
                <a:effectLst>
                  <a:outerShdw blurRad="635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andara" pitchFamily="34" charset="0"/>
                <a:ea typeface="+mn-ea"/>
                <a:cs typeface="+mn-cs"/>
              </a:defRPr>
            </a:lvl4pPr>
            <a:lvl5pPr algn="l" defTabSz="914363" rtl="0" eaLnBrk="1" latinLnBrk="0" hangingPunct="1">
              <a:lnSpc>
                <a:spcPct val="90000"/>
              </a:lnSpc>
              <a:spcBef>
                <a:spcPct val="20000"/>
              </a:spcBef>
              <a:buSzPct val="85000"/>
              <a:buFontTx/>
              <a:buBlip>
                <a:blip r:embed="rId5"/>
              </a:buBlip>
              <a:defRPr lang="en-US" sz="2400" kern="1200" dirty="0">
                <a:solidFill>
                  <a:schemeClr val="bg1"/>
                </a:solidFill>
                <a:effectLst>
                  <a:outerShdw blurRad="635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andara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alphaModFix amt="90000"/>
            <a:lum/>
          </a:blip>
          <a:srcRect/>
          <a:stretch>
            <a:fillRect l="-22000" r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230189"/>
            <a:ext cx="11176000" cy="132959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412876"/>
            <a:ext cx="11176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213" r:id="rId1"/>
    <p:sldLayoutId id="2147484214" r:id="rId2"/>
    <p:sldLayoutId id="2147484219" r:id="rId3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>
          <a:ln w="3175">
            <a:noFill/>
          </a:ln>
          <a:solidFill>
            <a:schemeClr val="tx1"/>
          </a:solidFill>
          <a:effectLst>
            <a:glow rad="1016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Candara" pitchFamily="34" charset="0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6"/>
        </a:buBlip>
        <a:defRPr lang="en-US" sz="3200" kern="1200" dirty="0" smtClean="0">
          <a:solidFill>
            <a:schemeClr val="bg1"/>
          </a:solidFill>
          <a:effectLst>
            <a:outerShdw blurRad="63500" dist="38100" dir="2700000" algn="tl" rotWithShape="0">
              <a:prstClr val="black">
                <a:alpha val="20000"/>
              </a:prstClr>
            </a:outerShdw>
          </a:effectLst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7"/>
        </a:buBlip>
        <a:defRPr lang="en-US" sz="2800" kern="1200" dirty="0" smtClean="0">
          <a:solidFill>
            <a:schemeClr val="bg1"/>
          </a:solidFill>
          <a:effectLst>
            <a:outerShdw blurRad="63500" dist="38100" dir="2700000" algn="tl" rotWithShape="0">
              <a:prstClr val="black">
                <a:alpha val="20000"/>
              </a:prstClr>
            </a:outerShdw>
          </a:effectLst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7"/>
        </a:buBlip>
        <a:defRPr lang="en-US" sz="2400" kern="1200" dirty="0" smtClean="0">
          <a:solidFill>
            <a:schemeClr val="bg1"/>
          </a:solidFill>
          <a:effectLst>
            <a:outerShdw blurRad="63500" dist="38100" dir="2700000" algn="tl" rotWithShape="0">
              <a:prstClr val="black">
                <a:alpha val="20000"/>
              </a:prstClr>
            </a:outerShdw>
          </a:effectLst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7"/>
        </a:buBlip>
        <a:defRPr lang="en-US" sz="2400" kern="1200" dirty="0" smtClean="0">
          <a:solidFill>
            <a:schemeClr val="bg1"/>
          </a:solidFill>
          <a:effectLst>
            <a:outerShdw blurRad="63500" dist="38100" dir="2700000" algn="tl" rotWithShape="0">
              <a:prstClr val="black">
                <a:alpha val="20000"/>
              </a:prstClr>
            </a:outerShdw>
          </a:effectLst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7"/>
        </a:buBlip>
        <a:defRPr lang="en-US" sz="2400" kern="1200" dirty="0">
          <a:solidFill>
            <a:schemeClr val="bg1"/>
          </a:solidFill>
          <a:effectLst>
            <a:outerShdw blurRad="63500" dist="38100" dir="2700000" algn="tl" rotWithShape="0">
              <a:prstClr val="black">
                <a:alpha val="20000"/>
              </a:prstClr>
            </a:outerShdw>
          </a:effectLst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kimminich/kata-tc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3352" y="681369"/>
            <a:ext cx="7056784" cy="1523495"/>
          </a:xfrm>
        </p:spPr>
        <p:txBody>
          <a:bodyPr>
            <a:normAutofit fontScale="90000"/>
          </a:bodyPr>
          <a:lstStyle/>
          <a:p>
            <a:pPr algn="ctr"/>
            <a:r>
              <a:rPr lang="de-DE" sz="7300" dirty="0" err="1" smtClean="0"/>
              <a:t>Continuously</a:t>
            </a:r>
            <a:r>
              <a:rPr lang="de-DE" sz="7300" dirty="0" smtClean="0"/>
              <a:t> </a:t>
            </a:r>
            <a:r>
              <a:rPr lang="de-DE" sz="7300" dirty="0" err="1" smtClean="0"/>
              <a:t>Practicing</a:t>
            </a:r>
            <a:r>
              <a:rPr lang="de-DE" sz="7300" dirty="0" smtClean="0"/>
              <a:t> Java</a:t>
            </a:r>
            <a:endParaRPr lang="de-DE" sz="4000" dirty="0"/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407368" y="6495728"/>
            <a:ext cx="7681913" cy="2456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defTabSz="914363">
              <a:lnSpc>
                <a:spcPct val="90000"/>
              </a:lnSpc>
              <a:defRPr/>
            </a:pPr>
            <a:r>
              <a:rPr lang="de-DE" sz="1600" dirty="0" smtClean="0">
                <a:effectLst>
                  <a:outerShdw blurRad="635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andara" pitchFamily="34" charset="0"/>
              </a:rPr>
              <a:t>V1.0 (</a:t>
            </a:r>
            <a:fld id="{9F426CC0-43C4-4EB9-9DD6-A3D7A62E08F2}" type="datetime1">
              <a:rPr lang="de-DE" sz="1600">
                <a:effectLst>
                  <a:outerShdw blurRad="635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andara" pitchFamily="34" charset="0"/>
              </a:rPr>
              <a:pPr defTabSz="914363">
                <a:lnSpc>
                  <a:spcPct val="90000"/>
                </a:lnSpc>
                <a:defRPr/>
              </a:pPr>
              <a:t>02.12.2014</a:t>
            </a:fld>
            <a:r>
              <a:rPr lang="de-DE" sz="1600" dirty="0">
                <a:effectLst>
                  <a:outerShdw blurRad="635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andara" pitchFamily="34" charset="0"/>
              </a:rPr>
              <a:t>)</a:t>
            </a:r>
          </a:p>
        </p:txBody>
      </p:sp>
      <p:sp>
        <p:nvSpPr>
          <p:cNvPr id="16" name="Rechteck 15"/>
          <p:cNvSpPr/>
          <p:nvPr/>
        </p:nvSpPr>
        <p:spPr>
          <a:xfrm>
            <a:off x="1501085" y="4266962"/>
            <a:ext cx="437889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363">
              <a:lnSpc>
                <a:spcPct val="90000"/>
              </a:lnSpc>
              <a:spcBef>
                <a:spcPct val="0"/>
              </a:spcBef>
            </a:pPr>
            <a:r>
              <a:rPr lang="de-DE" sz="4000" spc="-150" dirty="0" err="1">
                <a:ln w="3175"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  <a:cs typeface="Arial" charset="0"/>
              </a:rPr>
              <a:t>with</a:t>
            </a:r>
            <a:r>
              <a:rPr lang="de-DE" sz="4000" spc="-150" dirty="0">
                <a:ln w="3175"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  <a:cs typeface="Arial" charset="0"/>
              </a:rPr>
              <a:t> </a:t>
            </a:r>
            <a:r>
              <a:rPr lang="de-DE" sz="4000" spc="-150" dirty="0" err="1" smtClean="0">
                <a:ln w="3175"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  <a:cs typeface="Arial" charset="0"/>
              </a:rPr>
              <a:t>the</a:t>
            </a:r>
            <a:endParaRPr lang="de-DE" sz="4000" spc="-150" dirty="0" smtClean="0">
              <a:ln w="3175">
                <a:noFill/>
              </a:ln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ndara" pitchFamily="34" charset="0"/>
              <a:cs typeface="Arial" charset="0"/>
            </a:endParaRPr>
          </a:p>
          <a:p>
            <a:pPr algn="ctr" defTabSz="914363">
              <a:lnSpc>
                <a:spcPct val="90000"/>
              </a:lnSpc>
              <a:spcBef>
                <a:spcPct val="0"/>
              </a:spcBef>
            </a:pPr>
            <a:r>
              <a:rPr lang="de-DE" sz="4000" spc="-150" dirty="0" smtClean="0">
                <a:ln w="3175"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  <a:cs typeface="Arial" charset="0"/>
              </a:rPr>
              <a:t>«Trading </a:t>
            </a:r>
            <a:r>
              <a:rPr lang="de-DE" sz="4000" spc="-150" dirty="0">
                <a:ln w="3175"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  <a:cs typeface="Arial" charset="0"/>
              </a:rPr>
              <a:t>Card </a:t>
            </a:r>
            <a:r>
              <a:rPr lang="de-DE" sz="4000" spc="-150" dirty="0" smtClean="0">
                <a:ln w="3175"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  <a:cs typeface="Arial" charset="0"/>
              </a:rPr>
              <a:t>Game»</a:t>
            </a:r>
          </a:p>
          <a:p>
            <a:pPr algn="ctr" defTabSz="914363">
              <a:lnSpc>
                <a:spcPct val="90000"/>
              </a:lnSpc>
              <a:spcBef>
                <a:spcPct val="0"/>
              </a:spcBef>
            </a:pPr>
            <a:r>
              <a:rPr lang="de-DE" sz="4000" spc="-150" dirty="0" smtClean="0">
                <a:ln w="3175">
                  <a:noFill/>
                </a:ln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ndara" pitchFamily="34" charset="0"/>
                <a:cs typeface="Arial" charset="0"/>
              </a:rPr>
              <a:t>Kata</a:t>
            </a:r>
            <a:endParaRPr lang="de-DE" sz="4000" spc="-150" dirty="0">
              <a:ln w="3175">
                <a:noFill/>
              </a:ln>
              <a:effectLst>
                <a:glow rad="1016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ndara" pitchFamily="34" charset="0"/>
              <a:cs typeface="Arial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7464152" y="813171"/>
            <a:ext cx="4131350" cy="5856189"/>
            <a:chOff x="4860032" y="692696"/>
            <a:chExt cx="4131350" cy="5856189"/>
          </a:xfrm>
        </p:grpSpPr>
        <p:pic>
          <p:nvPicPr>
            <p:cNvPr id="15" name="Grafik 14" descr="IMG_20140116_002947.png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832140" y="980728"/>
              <a:ext cx="2484276" cy="3312368"/>
            </a:xfrm>
            <a:prstGeom prst="rect">
              <a:avLst/>
            </a:prstGeom>
          </p:spPr>
        </p:pic>
        <p:pic>
          <p:nvPicPr>
            <p:cNvPr id="17" name="Grafik 16" descr="Hearthstone-Wettbewerbl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0032" y="692696"/>
              <a:ext cx="4131350" cy="5856189"/>
            </a:xfrm>
            <a:prstGeom prst="rect">
              <a:avLst/>
            </a:prstGeom>
          </p:spPr>
        </p:pic>
        <p:sp>
          <p:nvSpPr>
            <p:cNvPr id="20" name="Rechteck 19"/>
            <p:cNvSpPr/>
            <p:nvPr/>
          </p:nvSpPr>
          <p:spPr>
            <a:xfrm>
              <a:off x="6732240" y="3636312"/>
              <a:ext cx="1728192" cy="432048"/>
            </a:xfrm>
            <a:prstGeom prst="rect">
              <a:avLst/>
            </a:prstGeom>
            <a:noFill/>
          </p:spPr>
          <p:txBody>
            <a:bodyPr wrap="none" lIns="91440" tIns="45720" rIns="91440" bIns="45720" numCol="1">
              <a:prstTxWarp prst="textChevron">
                <a:avLst>
                  <a:gd name="adj" fmla="val 30521"/>
                </a:avLst>
              </a:prstTxWarp>
              <a:spAutoFit/>
            </a:bodyPr>
            <a:lstStyle/>
            <a:p>
              <a:pPr algn="ctr"/>
              <a:r>
                <a:rPr lang="de-DE" sz="40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ndara" pitchFamily="34" charset="0"/>
                </a:rPr>
                <a:t>Kimminich</a:t>
              </a:r>
            </a:p>
          </p:txBody>
        </p:sp>
        <p:sp>
          <p:nvSpPr>
            <p:cNvPr id="21" name="Rechteck 20"/>
            <p:cNvSpPr/>
            <p:nvPr/>
          </p:nvSpPr>
          <p:spPr>
            <a:xfrm rot="21124440">
              <a:off x="5483682" y="3828730"/>
              <a:ext cx="1110689" cy="436906"/>
            </a:xfrm>
            <a:prstGeom prst="rect">
              <a:avLst/>
            </a:prstGeom>
            <a:noFill/>
          </p:spPr>
          <p:txBody>
            <a:bodyPr wrap="none" lIns="91440" tIns="45720" rIns="91440" bIns="45720" numCol="1">
              <a:prstTxWarp prst="textChevronInverted">
                <a:avLst>
                  <a:gd name="adj" fmla="val 76004"/>
                </a:avLst>
              </a:prstTxWarp>
              <a:spAutoFit/>
            </a:bodyPr>
            <a:lstStyle/>
            <a:p>
              <a:pPr algn="ctr"/>
              <a:r>
                <a:rPr lang="de-DE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Candara" pitchFamily="34" charset="0"/>
                </a:rPr>
                <a:t>Björn</a:t>
              </a: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5747115" y="4689451"/>
              <a:ext cx="246573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Battlecry</a:t>
              </a:r>
              <a:r>
                <a:rPr lang="de-DE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:</a:t>
              </a:r>
              <a:r>
                <a:rPr lang="de-DE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 Draw a </a:t>
              </a:r>
              <a:r>
                <a:rPr lang="de-DE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slide</a:t>
              </a:r>
              <a:r>
                <a:rPr lang="de-DE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.</a:t>
              </a:r>
            </a:p>
            <a:p>
              <a:pPr algn="ctr"/>
              <a:r>
                <a:rPr lang="de-DE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Deathrattle</a:t>
              </a:r>
              <a:r>
                <a:rPr lang="de-DE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:</a:t>
              </a:r>
              <a:r>
                <a:rPr lang="de-DE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 Transform</a:t>
              </a:r>
            </a:p>
            <a:p>
              <a:pPr algn="ctr"/>
              <a:r>
                <a:rPr lang="de-DE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audience</a:t>
              </a:r>
              <a:r>
                <a:rPr lang="de-DE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 </a:t>
              </a:r>
              <a:r>
                <a:rPr lang="de-DE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into</a:t>
              </a:r>
              <a:r>
                <a:rPr lang="de-DE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 1/1 </a:t>
              </a:r>
              <a:r>
                <a:rPr lang="de-DE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sheep</a:t>
              </a:r>
              <a:r>
                <a:rPr lang="de-DE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.</a:t>
              </a:r>
            </a:p>
          </p:txBody>
        </p:sp>
        <p:sp>
          <p:nvSpPr>
            <p:cNvPr id="23" name="Rechteck 22"/>
            <p:cNvSpPr/>
            <p:nvPr/>
          </p:nvSpPr>
          <p:spPr>
            <a:xfrm>
              <a:off x="6501098" y="5867668"/>
              <a:ext cx="10214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Lecturer</a:t>
              </a:r>
              <a:endParaRPr lang="de-DE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1864" y="1844824"/>
            <a:ext cx="2664296" cy="35077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" name="Gruppieren 96"/>
          <p:cNvGrpSpPr/>
          <p:nvPr/>
        </p:nvGrpSpPr>
        <p:grpSpPr>
          <a:xfrm>
            <a:off x="9756576" y="2132856"/>
            <a:ext cx="1524000" cy="2133600"/>
            <a:chOff x="899592" y="1988840"/>
            <a:chExt cx="1524000" cy="2133600"/>
          </a:xfrm>
        </p:grpSpPr>
        <p:pic>
          <p:nvPicPr>
            <p:cNvPr id="85" name="Grafik 84" descr="Health_value_back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592" y="1988840"/>
              <a:ext cx="1524000" cy="2133600"/>
            </a:xfrm>
            <a:prstGeom prst="rect">
              <a:avLst/>
            </a:prstGeom>
          </p:spPr>
        </p:pic>
        <p:sp>
          <p:nvSpPr>
            <p:cNvPr id="92" name="Textfeld 91"/>
            <p:cNvSpPr txBox="1"/>
            <p:nvPr/>
          </p:nvSpPr>
          <p:spPr>
            <a:xfrm>
              <a:off x="1199456" y="2636912"/>
              <a:ext cx="80983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12</a:t>
              </a:r>
            </a:p>
          </p:txBody>
        </p:sp>
      </p:grpSp>
      <p:grpSp>
        <p:nvGrpSpPr>
          <p:cNvPr id="4" name="Gruppieren 56"/>
          <p:cNvGrpSpPr/>
          <p:nvPr/>
        </p:nvGrpSpPr>
        <p:grpSpPr>
          <a:xfrm>
            <a:off x="10044608" y="5733256"/>
            <a:ext cx="648072" cy="864096"/>
            <a:chOff x="1619672" y="5589240"/>
            <a:chExt cx="648072" cy="864096"/>
          </a:xfrm>
        </p:grpSpPr>
        <p:pic>
          <p:nvPicPr>
            <p:cNvPr id="75" name="Grafik 74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9672" y="5733256"/>
              <a:ext cx="576064" cy="576064"/>
            </a:xfrm>
            <a:prstGeom prst="rect">
              <a:avLst/>
            </a:prstGeom>
          </p:spPr>
        </p:pic>
        <p:sp>
          <p:nvSpPr>
            <p:cNvPr id="76" name="Eine Ecke des Rechtecks schneiden 75"/>
            <p:cNvSpPr/>
            <p:nvPr/>
          </p:nvSpPr>
          <p:spPr bwMode="auto">
            <a:xfrm>
              <a:off x="1619672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4</a:t>
              </a:r>
            </a:p>
          </p:txBody>
        </p:sp>
      </p:grpSp>
      <p:grpSp>
        <p:nvGrpSpPr>
          <p:cNvPr id="5" name="Gruppieren 97"/>
          <p:cNvGrpSpPr/>
          <p:nvPr/>
        </p:nvGrpSpPr>
        <p:grpSpPr>
          <a:xfrm>
            <a:off x="2567608" y="2276872"/>
            <a:ext cx="1944216" cy="1944216"/>
            <a:chOff x="2495600" y="2132856"/>
            <a:chExt cx="1944216" cy="1944216"/>
          </a:xfrm>
        </p:grpSpPr>
        <p:pic>
          <p:nvPicPr>
            <p:cNvPr id="81" name="Grafik 80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600" y="2132856"/>
              <a:ext cx="1944216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Textfeld 81"/>
            <p:cNvSpPr txBox="1"/>
            <p:nvPr/>
          </p:nvSpPr>
          <p:spPr>
            <a:xfrm>
              <a:off x="2855640" y="2564904"/>
              <a:ext cx="123623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8/8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Overload</a:t>
            </a:r>
            <a:r>
              <a:rPr lang="de-DE" dirty="0" smtClean="0"/>
              <a:t> </a:t>
            </a:r>
            <a:r>
              <a:rPr lang="de-DE" dirty="0" err="1" smtClean="0"/>
              <a:t>Rule</a:t>
            </a:r>
            <a:endParaRPr lang="de-DE" dirty="0"/>
          </a:p>
        </p:txBody>
      </p:sp>
      <p:grpSp>
        <p:nvGrpSpPr>
          <p:cNvPr id="6" name="Gruppieren 49"/>
          <p:cNvGrpSpPr/>
          <p:nvPr/>
        </p:nvGrpSpPr>
        <p:grpSpPr>
          <a:xfrm>
            <a:off x="4079776" y="4365104"/>
            <a:ext cx="648072" cy="864096"/>
            <a:chOff x="3995936" y="4581128"/>
            <a:chExt cx="648072" cy="864096"/>
          </a:xfrm>
        </p:grpSpPr>
        <p:pic>
          <p:nvPicPr>
            <p:cNvPr id="30" name="Grafik 29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936" y="4725144"/>
              <a:ext cx="576064" cy="576064"/>
            </a:xfrm>
            <a:prstGeom prst="rect">
              <a:avLst/>
            </a:prstGeom>
          </p:spPr>
        </p:pic>
        <p:sp>
          <p:nvSpPr>
            <p:cNvPr id="8" name="Eine Ecke des Rechtecks schneiden 7"/>
            <p:cNvSpPr/>
            <p:nvPr/>
          </p:nvSpPr>
          <p:spPr bwMode="auto">
            <a:xfrm>
              <a:off x="399593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7</a:t>
              </a:r>
            </a:p>
          </p:txBody>
        </p:sp>
      </p:grpSp>
      <p:grpSp>
        <p:nvGrpSpPr>
          <p:cNvPr id="7" name="Gruppieren 52"/>
          <p:cNvGrpSpPr/>
          <p:nvPr/>
        </p:nvGrpSpPr>
        <p:grpSpPr>
          <a:xfrm>
            <a:off x="1199456" y="4365104"/>
            <a:ext cx="648072" cy="864096"/>
            <a:chOff x="6372200" y="4581128"/>
            <a:chExt cx="648072" cy="864096"/>
          </a:xfrm>
        </p:grpSpPr>
        <p:pic>
          <p:nvPicPr>
            <p:cNvPr id="33" name="Grafik 32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2200" y="4725144"/>
              <a:ext cx="576064" cy="576064"/>
            </a:xfrm>
            <a:prstGeom prst="rect">
              <a:avLst/>
            </a:prstGeom>
          </p:spPr>
        </p:pic>
        <p:sp>
          <p:nvSpPr>
            <p:cNvPr id="11" name="Eine Ecke des Rechtecks schneiden 10"/>
            <p:cNvSpPr/>
            <p:nvPr/>
          </p:nvSpPr>
          <p:spPr bwMode="auto">
            <a:xfrm>
              <a:off x="6372200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5</a:t>
              </a:r>
            </a:p>
          </p:txBody>
        </p:sp>
      </p:grpSp>
      <p:grpSp>
        <p:nvGrpSpPr>
          <p:cNvPr id="9" name="Gruppieren 59"/>
          <p:cNvGrpSpPr/>
          <p:nvPr/>
        </p:nvGrpSpPr>
        <p:grpSpPr>
          <a:xfrm>
            <a:off x="1919536" y="4365104"/>
            <a:ext cx="648072" cy="864096"/>
            <a:chOff x="3995936" y="5589240"/>
            <a:chExt cx="648072" cy="864096"/>
          </a:xfrm>
        </p:grpSpPr>
        <p:pic>
          <p:nvPicPr>
            <p:cNvPr id="40" name="Grafik 39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936" y="5733256"/>
              <a:ext cx="576064" cy="576064"/>
            </a:xfrm>
            <a:prstGeom prst="rect">
              <a:avLst/>
            </a:prstGeom>
          </p:spPr>
        </p:pic>
        <p:sp>
          <p:nvSpPr>
            <p:cNvPr id="18" name="Eine Ecke des Rechtecks schneiden 17"/>
            <p:cNvSpPr/>
            <p:nvPr/>
          </p:nvSpPr>
          <p:spPr bwMode="auto">
            <a:xfrm>
              <a:off x="3995936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8</a:t>
              </a:r>
            </a:p>
          </p:txBody>
        </p:sp>
      </p:grpSp>
      <p:grpSp>
        <p:nvGrpSpPr>
          <p:cNvPr id="10" name="Gruppieren 96"/>
          <p:cNvGrpSpPr/>
          <p:nvPr/>
        </p:nvGrpSpPr>
        <p:grpSpPr>
          <a:xfrm>
            <a:off x="1115616" y="2132856"/>
            <a:ext cx="1524000" cy="2133600"/>
            <a:chOff x="899592" y="1988840"/>
            <a:chExt cx="1524000" cy="2133600"/>
          </a:xfrm>
        </p:grpSpPr>
        <p:pic>
          <p:nvPicPr>
            <p:cNvPr id="78" name="Grafik 77" descr="Health_value_back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592" y="1988840"/>
              <a:ext cx="1524000" cy="2133600"/>
            </a:xfrm>
            <a:prstGeom prst="rect">
              <a:avLst/>
            </a:prstGeom>
          </p:spPr>
        </p:pic>
        <p:sp>
          <p:nvSpPr>
            <p:cNvPr id="79" name="Textfeld 78"/>
            <p:cNvSpPr txBox="1"/>
            <p:nvPr/>
          </p:nvSpPr>
          <p:spPr>
            <a:xfrm>
              <a:off x="1199456" y="2636912"/>
              <a:ext cx="87716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18</a:t>
              </a:r>
            </a:p>
          </p:txBody>
        </p:sp>
      </p:grpSp>
      <p:grpSp>
        <p:nvGrpSpPr>
          <p:cNvPr id="12" name="Gruppieren 97"/>
          <p:cNvGrpSpPr/>
          <p:nvPr/>
        </p:nvGrpSpPr>
        <p:grpSpPr>
          <a:xfrm>
            <a:off x="7848872" y="2348880"/>
            <a:ext cx="1944216" cy="1944216"/>
            <a:chOff x="2495600" y="2132856"/>
            <a:chExt cx="1944216" cy="1944216"/>
          </a:xfrm>
        </p:grpSpPr>
        <p:pic>
          <p:nvPicPr>
            <p:cNvPr id="87" name="Grafik 86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600" y="2132856"/>
              <a:ext cx="1944216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Textfeld 87"/>
            <p:cNvSpPr txBox="1"/>
            <p:nvPr/>
          </p:nvSpPr>
          <p:spPr>
            <a:xfrm>
              <a:off x="2992019" y="2564904"/>
              <a:ext cx="111761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7/7</a:t>
              </a:r>
            </a:p>
          </p:txBody>
        </p:sp>
      </p:grpSp>
      <p:grpSp>
        <p:nvGrpSpPr>
          <p:cNvPr id="13" name="Gruppieren 49"/>
          <p:cNvGrpSpPr/>
          <p:nvPr/>
        </p:nvGrpSpPr>
        <p:grpSpPr>
          <a:xfrm>
            <a:off x="10548664" y="4437112"/>
            <a:ext cx="648072" cy="864096"/>
            <a:chOff x="3995936" y="4581128"/>
            <a:chExt cx="648072" cy="864096"/>
          </a:xfrm>
        </p:grpSpPr>
        <p:pic>
          <p:nvPicPr>
            <p:cNvPr id="90" name="Grafik 89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936" y="4725144"/>
              <a:ext cx="576064" cy="576064"/>
            </a:xfrm>
            <a:prstGeom prst="rect">
              <a:avLst/>
            </a:prstGeom>
          </p:spPr>
        </p:pic>
        <p:sp>
          <p:nvSpPr>
            <p:cNvPr id="91" name="Eine Ecke des Rechtecks schneiden 90"/>
            <p:cNvSpPr/>
            <p:nvPr/>
          </p:nvSpPr>
          <p:spPr bwMode="auto">
            <a:xfrm>
              <a:off x="399593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8</a:t>
              </a:r>
            </a:p>
          </p:txBody>
        </p:sp>
      </p:grpSp>
      <p:grpSp>
        <p:nvGrpSpPr>
          <p:cNvPr id="14" name="Gruppieren 45"/>
          <p:cNvGrpSpPr/>
          <p:nvPr/>
        </p:nvGrpSpPr>
        <p:grpSpPr>
          <a:xfrm>
            <a:off x="9828584" y="5517232"/>
            <a:ext cx="648072" cy="864096"/>
            <a:chOff x="827584" y="4581128"/>
            <a:chExt cx="648072" cy="864096"/>
          </a:xfrm>
        </p:grpSpPr>
        <p:pic>
          <p:nvPicPr>
            <p:cNvPr id="93" name="Grafik 92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584" y="4725144"/>
              <a:ext cx="576064" cy="576064"/>
            </a:xfrm>
            <a:prstGeom prst="rect">
              <a:avLst/>
            </a:prstGeom>
          </p:spPr>
        </p:pic>
        <p:sp>
          <p:nvSpPr>
            <p:cNvPr id="94" name="Eine Ecke des Rechtecks schneiden 93"/>
            <p:cNvSpPr/>
            <p:nvPr/>
          </p:nvSpPr>
          <p:spPr bwMode="auto">
            <a:xfrm>
              <a:off x="827584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15" name="Gruppieren 46"/>
          <p:cNvGrpSpPr/>
          <p:nvPr/>
        </p:nvGrpSpPr>
        <p:grpSpPr>
          <a:xfrm>
            <a:off x="9900592" y="5589240"/>
            <a:ext cx="648072" cy="864096"/>
            <a:chOff x="1619672" y="4581128"/>
            <a:chExt cx="648072" cy="864096"/>
          </a:xfrm>
        </p:grpSpPr>
        <p:pic>
          <p:nvPicPr>
            <p:cNvPr id="97" name="Grafik 96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9672" y="4725144"/>
              <a:ext cx="576064" cy="576064"/>
            </a:xfrm>
            <a:prstGeom prst="rect">
              <a:avLst/>
            </a:prstGeom>
          </p:spPr>
        </p:pic>
        <p:sp>
          <p:nvSpPr>
            <p:cNvPr id="98" name="Eine Ecke des Rechtecks schneiden 97"/>
            <p:cNvSpPr/>
            <p:nvPr/>
          </p:nvSpPr>
          <p:spPr bwMode="auto">
            <a:xfrm>
              <a:off x="1619672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16" name="Gruppieren 47"/>
          <p:cNvGrpSpPr/>
          <p:nvPr/>
        </p:nvGrpSpPr>
        <p:grpSpPr>
          <a:xfrm>
            <a:off x="9972600" y="5661248"/>
            <a:ext cx="648072" cy="864096"/>
            <a:chOff x="2411760" y="4581128"/>
            <a:chExt cx="648072" cy="864096"/>
          </a:xfrm>
        </p:grpSpPr>
        <p:pic>
          <p:nvPicPr>
            <p:cNvPr id="100" name="Grafik 99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1760" y="4725144"/>
              <a:ext cx="576064" cy="576064"/>
            </a:xfrm>
            <a:prstGeom prst="rect">
              <a:avLst/>
            </a:prstGeom>
          </p:spPr>
        </p:pic>
        <p:sp>
          <p:nvSpPr>
            <p:cNvPr id="101" name="Eine Ecke des Rechtecks schneiden 100"/>
            <p:cNvSpPr/>
            <p:nvPr/>
          </p:nvSpPr>
          <p:spPr bwMode="auto">
            <a:xfrm>
              <a:off x="2411760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17" name="Gruppieren 55"/>
          <p:cNvGrpSpPr/>
          <p:nvPr/>
        </p:nvGrpSpPr>
        <p:grpSpPr>
          <a:xfrm>
            <a:off x="10044608" y="5733256"/>
            <a:ext cx="648072" cy="864096"/>
            <a:chOff x="827584" y="5589240"/>
            <a:chExt cx="648072" cy="864096"/>
          </a:xfrm>
        </p:grpSpPr>
        <p:pic>
          <p:nvPicPr>
            <p:cNvPr id="103" name="Grafik 102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584" y="5733256"/>
              <a:ext cx="576064" cy="576064"/>
            </a:xfrm>
            <a:prstGeom prst="rect">
              <a:avLst/>
            </a:prstGeom>
          </p:spPr>
        </p:pic>
        <p:sp>
          <p:nvSpPr>
            <p:cNvPr id="104" name="Eine Ecke des Rechtecks schneiden 103"/>
            <p:cNvSpPr/>
            <p:nvPr/>
          </p:nvSpPr>
          <p:spPr bwMode="auto">
            <a:xfrm>
              <a:off x="827584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19" name="Gruppieren 54"/>
          <p:cNvGrpSpPr/>
          <p:nvPr/>
        </p:nvGrpSpPr>
        <p:grpSpPr>
          <a:xfrm>
            <a:off x="9828584" y="4437112"/>
            <a:ext cx="648072" cy="864096"/>
            <a:chOff x="7956376" y="4581128"/>
            <a:chExt cx="648072" cy="864096"/>
          </a:xfrm>
        </p:grpSpPr>
        <p:pic>
          <p:nvPicPr>
            <p:cNvPr id="106" name="Grafik 105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6376" y="4725144"/>
              <a:ext cx="576064" cy="576064"/>
            </a:xfrm>
            <a:prstGeom prst="rect">
              <a:avLst/>
            </a:prstGeom>
          </p:spPr>
        </p:pic>
        <p:sp>
          <p:nvSpPr>
            <p:cNvPr id="107" name="Eine Ecke des Rechtecks schneiden 106"/>
            <p:cNvSpPr/>
            <p:nvPr/>
          </p:nvSpPr>
          <p:spPr bwMode="auto">
            <a:xfrm>
              <a:off x="795637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0</a:t>
              </a:r>
            </a:p>
          </p:txBody>
        </p:sp>
      </p:grpSp>
      <p:grpSp>
        <p:nvGrpSpPr>
          <p:cNvPr id="20" name="Gruppieren 54"/>
          <p:cNvGrpSpPr/>
          <p:nvPr/>
        </p:nvGrpSpPr>
        <p:grpSpPr>
          <a:xfrm>
            <a:off x="3359696" y="4365104"/>
            <a:ext cx="648072" cy="864096"/>
            <a:chOff x="7956376" y="4581128"/>
            <a:chExt cx="648072" cy="864096"/>
          </a:xfrm>
        </p:grpSpPr>
        <p:pic>
          <p:nvPicPr>
            <p:cNvPr id="62" name="Grafik 61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6376" y="4725144"/>
              <a:ext cx="576064" cy="576064"/>
            </a:xfrm>
            <a:prstGeom prst="rect">
              <a:avLst/>
            </a:prstGeom>
          </p:spPr>
        </p:pic>
        <p:sp>
          <p:nvSpPr>
            <p:cNvPr id="63" name="Eine Ecke des Rechtecks schneiden 62"/>
            <p:cNvSpPr/>
            <p:nvPr/>
          </p:nvSpPr>
          <p:spPr bwMode="auto">
            <a:xfrm>
              <a:off x="795637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1</a:t>
              </a:r>
            </a:p>
          </p:txBody>
        </p:sp>
      </p:grpSp>
      <p:grpSp>
        <p:nvGrpSpPr>
          <p:cNvPr id="21" name="Gruppieren 59"/>
          <p:cNvGrpSpPr/>
          <p:nvPr/>
        </p:nvGrpSpPr>
        <p:grpSpPr>
          <a:xfrm>
            <a:off x="2639616" y="4365104"/>
            <a:ext cx="648072" cy="864096"/>
            <a:chOff x="3995936" y="5589240"/>
            <a:chExt cx="648072" cy="864096"/>
          </a:xfrm>
        </p:grpSpPr>
        <p:pic>
          <p:nvPicPr>
            <p:cNvPr id="70" name="Grafik 69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936" y="5733256"/>
              <a:ext cx="576064" cy="576064"/>
            </a:xfrm>
            <a:prstGeom prst="rect">
              <a:avLst/>
            </a:prstGeom>
          </p:spPr>
        </p:pic>
        <p:sp>
          <p:nvSpPr>
            <p:cNvPr id="77" name="Eine Ecke des Rechtecks schneiden 76"/>
            <p:cNvSpPr/>
            <p:nvPr/>
          </p:nvSpPr>
          <p:spPr bwMode="auto">
            <a:xfrm>
              <a:off x="3995936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6</a:t>
              </a:r>
            </a:p>
          </p:txBody>
        </p:sp>
      </p:grpSp>
      <p:grpSp>
        <p:nvGrpSpPr>
          <p:cNvPr id="22" name="Gruppieren 64"/>
          <p:cNvGrpSpPr/>
          <p:nvPr/>
        </p:nvGrpSpPr>
        <p:grpSpPr>
          <a:xfrm>
            <a:off x="2135560" y="5733256"/>
            <a:ext cx="648072" cy="864096"/>
            <a:chOff x="7956376" y="5589240"/>
            <a:chExt cx="648072" cy="864096"/>
          </a:xfrm>
        </p:grpSpPr>
        <p:pic>
          <p:nvPicPr>
            <p:cNvPr id="96" name="Grafik 95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6376" y="5733256"/>
              <a:ext cx="576064" cy="576064"/>
            </a:xfrm>
            <a:prstGeom prst="rect">
              <a:avLst/>
            </a:prstGeom>
          </p:spPr>
        </p:pic>
        <p:sp>
          <p:nvSpPr>
            <p:cNvPr id="99" name="Eine Ecke des Rechtecks schneiden 98"/>
            <p:cNvSpPr/>
            <p:nvPr/>
          </p:nvSpPr>
          <p:spPr bwMode="auto">
            <a:xfrm>
              <a:off x="7956376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2</a:t>
              </a:r>
            </a:p>
          </p:txBody>
        </p:sp>
      </p:grpSp>
      <p:grpSp>
        <p:nvGrpSpPr>
          <p:cNvPr id="23" name="Gruppieren 45"/>
          <p:cNvGrpSpPr/>
          <p:nvPr/>
        </p:nvGrpSpPr>
        <p:grpSpPr>
          <a:xfrm>
            <a:off x="1919536" y="5517232"/>
            <a:ext cx="648072" cy="864096"/>
            <a:chOff x="827584" y="4581128"/>
            <a:chExt cx="648072" cy="864096"/>
          </a:xfrm>
        </p:grpSpPr>
        <p:pic>
          <p:nvPicPr>
            <p:cNvPr id="105" name="Grafik 104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584" y="4725144"/>
              <a:ext cx="576064" cy="576064"/>
            </a:xfrm>
            <a:prstGeom prst="rect">
              <a:avLst/>
            </a:prstGeom>
          </p:spPr>
        </p:pic>
        <p:sp>
          <p:nvSpPr>
            <p:cNvPr id="108" name="Eine Ecke des Rechtecks schneiden 107"/>
            <p:cNvSpPr/>
            <p:nvPr/>
          </p:nvSpPr>
          <p:spPr bwMode="auto">
            <a:xfrm>
              <a:off x="827584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24" name="Gruppieren 46"/>
          <p:cNvGrpSpPr/>
          <p:nvPr/>
        </p:nvGrpSpPr>
        <p:grpSpPr>
          <a:xfrm>
            <a:off x="1991544" y="5589240"/>
            <a:ext cx="648072" cy="864096"/>
            <a:chOff x="1619672" y="4581128"/>
            <a:chExt cx="648072" cy="864096"/>
          </a:xfrm>
        </p:grpSpPr>
        <p:pic>
          <p:nvPicPr>
            <p:cNvPr id="110" name="Grafik 109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9672" y="4725144"/>
              <a:ext cx="576064" cy="576064"/>
            </a:xfrm>
            <a:prstGeom prst="rect">
              <a:avLst/>
            </a:prstGeom>
          </p:spPr>
        </p:pic>
        <p:sp>
          <p:nvSpPr>
            <p:cNvPr id="111" name="Eine Ecke des Rechtecks schneiden 110"/>
            <p:cNvSpPr/>
            <p:nvPr/>
          </p:nvSpPr>
          <p:spPr bwMode="auto">
            <a:xfrm>
              <a:off x="1619672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25" name="Gruppieren 47"/>
          <p:cNvGrpSpPr/>
          <p:nvPr/>
        </p:nvGrpSpPr>
        <p:grpSpPr>
          <a:xfrm>
            <a:off x="2063552" y="5661248"/>
            <a:ext cx="648072" cy="864096"/>
            <a:chOff x="2411760" y="4581128"/>
            <a:chExt cx="648072" cy="864096"/>
          </a:xfrm>
        </p:grpSpPr>
        <p:pic>
          <p:nvPicPr>
            <p:cNvPr id="113" name="Grafik 112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1760" y="4725144"/>
              <a:ext cx="576064" cy="576064"/>
            </a:xfrm>
            <a:prstGeom prst="rect">
              <a:avLst/>
            </a:prstGeom>
          </p:spPr>
        </p:pic>
        <p:sp>
          <p:nvSpPr>
            <p:cNvPr id="114" name="Eine Ecke des Rechtecks schneiden 113"/>
            <p:cNvSpPr/>
            <p:nvPr/>
          </p:nvSpPr>
          <p:spPr bwMode="auto">
            <a:xfrm>
              <a:off x="2411760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26" name="Gruppieren 55"/>
          <p:cNvGrpSpPr/>
          <p:nvPr/>
        </p:nvGrpSpPr>
        <p:grpSpPr>
          <a:xfrm>
            <a:off x="2135560" y="5733256"/>
            <a:ext cx="648072" cy="864096"/>
            <a:chOff x="827584" y="5589240"/>
            <a:chExt cx="648072" cy="864096"/>
          </a:xfrm>
        </p:grpSpPr>
        <p:pic>
          <p:nvPicPr>
            <p:cNvPr id="116" name="Grafik 115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584" y="5733256"/>
              <a:ext cx="576064" cy="576064"/>
            </a:xfrm>
            <a:prstGeom prst="rect">
              <a:avLst/>
            </a:prstGeom>
          </p:spPr>
        </p:pic>
        <p:sp>
          <p:nvSpPr>
            <p:cNvPr id="119" name="Eine Ecke des Rechtecks schneiden 118"/>
            <p:cNvSpPr/>
            <p:nvPr/>
          </p:nvSpPr>
          <p:spPr bwMode="auto">
            <a:xfrm>
              <a:off x="827584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sp>
        <p:nvSpPr>
          <p:cNvPr id="67" name="&quot;Nein&quot;-Symbol 66"/>
          <p:cNvSpPr/>
          <p:nvPr/>
        </p:nvSpPr>
        <p:spPr bwMode="auto">
          <a:xfrm>
            <a:off x="3719736" y="5301208"/>
            <a:ext cx="1008112" cy="1008112"/>
          </a:xfrm>
          <a:prstGeom prst="noSmoking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de-DE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120" name="Abgerundete rechteckige Legende 119"/>
          <p:cNvSpPr/>
          <p:nvPr/>
        </p:nvSpPr>
        <p:spPr bwMode="auto">
          <a:xfrm>
            <a:off x="4871864" y="3284984"/>
            <a:ext cx="2520280" cy="1800200"/>
          </a:xfrm>
          <a:prstGeom prst="wedgeRoundRectCallout">
            <a:avLst>
              <a:gd name="adj1" fmla="val -52933"/>
              <a:gd name="adj2" fmla="val 7914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 fontScale="77500" lnSpcReduction="20000"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Discard</a:t>
            </a: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 Card </a:t>
            </a: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when</a:t>
            </a: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 Hand </a:t>
            </a: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already</a:t>
            </a: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 </a:t>
            </a: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holds</a:t>
            </a: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 5 Cards</a:t>
            </a:r>
          </a:p>
        </p:txBody>
      </p:sp>
      <p:pic>
        <p:nvPicPr>
          <p:cNvPr id="68" name="Grafik 67" descr="Attack_value_back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9752" y="980729"/>
            <a:ext cx="1415928" cy="1633763"/>
          </a:xfrm>
          <a:prstGeom prst="rect">
            <a:avLst/>
          </a:prstGeom>
        </p:spPr>
      </p:pic>
      <p:grpSp>
        <p:nvGrpSpPr>
          <p:cNvPr id="71" name="Gruppieren 49"/>
          <p:cNvGrpSpPr/>
          <p:nvPr/>
        </p:nvGrpSpPr>
        <p:grpSpPr>
          <a:xfrm>
            <a:off x="11300240" y="4437112"/>
            <a:ext cx="648072" cy="864096"/>
            <a:chOff x="3995936" y="4581128"/>
            <a:chExt cx="648072" cy="864096"/>
          </a:xfrm>
        </p:grpSpPr>
        <p:pic>
          <p:nvPicPr>
            <p:cNvPr id="72" name="Grafik 71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936" y="4725144"/>
              <a:ext cx="576064" cy="576064"/>
            </a:xfrm>
            <a:prstGeom prst="rect">
              <a:avLst/>
            </a:prstGeom>
          </p:spPr>
        </p:pic>
        <p:sp>
          <p:nvSpPr>
            <p:cNvPr id="73" name="Eine Ecke des Rechtecks schneiden 72"/>
            <p:cNvSpPr/>
            <p:nvPr/>
          </p:nvSpPr>
          <p:spPr bwMode="auto">
            <a:xfrm>
              <a:off x="399593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 smtClean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7</a:t>
              </a: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7865E-7 -2.59259E-6 L 0.15061 -0.05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120" grpId="0" animBg="1"/>
      <p:bldP spid="12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1864" y="1844824"/>
            <a:ext cx="2664296" cy="35077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5" name="Grafik 124" descr="Hearthstone_mana_crystal_45x45.png"/>
          <p:cNvPicPr>
            <a:picLocks noChangeAspect="1"/>
          </p:cNvPicPr>
          <p:nvPr/>
        </p:nvPicPr>
        <p:blipFill>
          <a:blip r:embed="rId3" cstate="print">
            <a:grayscl/>
          </a:blip>
          <a:stretch>
            <a:fillRect/>
          </a:stretch>
        </p:blipFill>
        <p:spPr>
          <a:xfrm>
            <a:off x="1919536" y="5661248"/>
            <a:ext cx="576064" cy="576064"/>
          </a:xfrm>
          <a:prstGeom prst="rect">
            <a:avLst/>
          </a:prstGeom>
        </p:spPr>
      </p:pic>
      <p:sp>
        <p:nvSpPr>
          <p:cNvPr id="126" name="Eine Ecke des Rechtecks schneiden 125"/>
          <p:cNvSpPr/>
          <p:nvPr/>
        </p:nvSpPr>
        <p:spPr bwMode="auto">
          <a:xfrm>
            <a:off x="1919536" y="5517232"/>
            <a:ext cx="648072" cy="864096"/>
          </a:xfrm>
          <a:prstGeom prst="snip1Rect">
            <a:avLst/>
          </a:prstGeom>
          <a:gradFill>
            <a:gsLst>
              <a:gs pos="0">
                <a:schemeClr val="tx1">
                  <a:alpha val="80000"/>
                </a:schemeClr>
              </a:gs>
              <a:gs pos="50000">
                <a:schemeClr val="tx1">
                  <a:lumMod val="85000"/>
                  <a:alpha val="70000"/>
                </a:schemeClr>
              </a:gs>
              <a:gs pos="70000">
                <a:schemeClr val="tx1">
                  <a:lumMod val="75000"/>
                  <a:alpha val="70000"/>
                </a:schemeClr>
              </a:gs>
              <a:gs pos="100000">
                <a:schemeClr val="tx1">
                  <a:lumMod val="65000"/>
                  <a:alpha val="8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de-DE" sz="4800" dirty="0">
              <a:solidFill>
                <a:srgbClr val="FFFFFF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grpSp>
        <p:nvGrpSpPr>
          <p:cNvPr id="3" name="Gruppieren 96"/>
          <p:cNvGrpSpPr/>
          <p:nvPr/>
        </p:nvGrpSpPr>
        <p:grpSpPr>
          <a:xfrm>
            <a:off x="9756576" y="2132856"/>
            <a:ext cx="1524000" cy="2133600"/>
            <a:chOff x="899592" y="1988840"/>
            <a:chExt cx="1524000" cy="2133600"/>
          </a:xfrm>
        </p:grpSpPr>
        <p:pic>
          <p:nvPicPr>
            <p:cNvPr id="85" name="Grafik 84" descr="Health_value_back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92" y="1988840"/>
              <a:ext cx="1524000" cy="2133600"/>
            </a:xfrm>
            <a:prstGeom prst="rect">
              <a:avLst/>
            </a:prstGeom>
          </p:spPr>
        </p:pic>
        <p:sp>
          <p:nvSpPr>
            <p:cNvPr id="92" name="Textfeld 91"/>
            <p:cNvSpPr txBox="1"/>
            <p:nvPr/>
          </p:nvSpPr>
          <p:spPr>
            <a:xfrm>
              <a:off x="1312669" y="2636912"/>
              <a:ext cx="59503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4</a:t>
              </a:r>
            </a:p>
          </p:txBody>
        </p:sp>
      </p:grpSp>
      <p:grpSp>
        <p:nvGrpSpPr>
          <p:cNvPr id="4" name="Gruppieren 97"/>
          <p:cNvGrpSpPr/>
          <p:nvPr/>
        </p:nvGrpSpPr>
        <p:grpSpPr>
          <a:xfrm>
            <a:off x="2567608" y="2276872"/>
            <a:ext cx="1944216" cy="1944216"/>
            <a:chOff x="2495600" y="2132856"/>
            <a:chExt cx="1944216" cy="1944216"/>
          </a:xfrm>
        </p:grpSpPr>
        <p:pic>
          <p:nvPicPr>
            <p:cNvPr id="81" name="Grafik 80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600" y="2132856"/>
              <a:ext cx="1944216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Textfeld 81"/>
            <p:cNvSpPr txBox="1"/>
            <p:nvPr/>
          </p:nvSpPr>
          <p:spPr>
            <a:xfrm>
              <a:off x="2639616" y="2564904"/>
              <a:ext cx="177484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10/10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Mana</a:t>
            </a:r>
            <a:r>
              <a:rPr lang="de-DE" dirty="0" smtClean="0"/>
              <a:t> Cap</a:t>
            </a:r>
            <a:endParaRPr lang="de-DE" dirty="0"/>
          </a:p>
        </p:txBody>
      </p:sp>
      <p:grpSp>
        <p:nvGrpSpPr>
          <p:cNvPr id="5" name="Gruppieren 52"/>
          <p:cNvGrpSpPr/>
          <p:nvPr/>
        </p:nvGrpSpPr>
        <p:grpSpPr>
          <a:xfrm>
            <a:off x="1199456" y="4365104"/>
            <a:ext cx="648072" cy="864096"/>
            <a:chOff x="6372200" y="4581128"/>
            <a:chExt cx="648072" cy="864096"/>
          </a:xfrm>
        </p:grpSpPr>
        <p:pic>
          <p:nvPicPr>
            <p:cNvPr id="33" name="Grafik 32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2200" y="4725144"/>
              <a:ext cx="576064" cy="576064"/>
            </a:xfrm>
            <a:prstGeom prst="rect">
              <a:avLst/>
            </a:prstGeom>
          </p:spPr>
        </p:pic>
        <p:sp>
          <p:nvSpPr>
            <p:cNvPr id="11" name="Eine Ecke des Rechtecks schneiden 10"/>
            <p:cNvSpPr/>
            <p:nvPr/>
          </p:nvSpPr>
          <p:spPr bwMode="auto">
            <a:xfrm>
              <a:off x="6372200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5</a:t>
              </a:r>
            </a:p>
          </p:txBody>
        </p:sp>
      </p:grpSp>
      <p:grpSp>
        <p:nvGrpSpPr>
          <p:cNvPr id="6" name="Gruppieren 96"/>
          <p:cNvGrpSpPr/>
          <p:nvPr/>
        </p:nvGrpSpPr>
        <p:grpSpPr>
          <a:xfrm>
            <a:off x="1115616" y="2132856"/>
            <a:ext cx="1524000" cy="2133600"/>
            <a:chOff x="899592" y="1988840"/>
            <a:chExt cx="1524000" cy="2133600"/>
          </a:xfrm>
        </p:grpSpPr>
        <p:pic>
          <p:nvPicPr>
            <p:cNvPr id="78" name="Grafik 77" descr="Health_value_back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92" y="1988840"/>
              <a:ext cx="1524000" cy="2133600"/>
            </a:xfrm>
            <a:prstGeom prst="rect">
              <a:avLst/>
            </a:prstGeom>
          </p:spPr>
        </p:pic>
        <p:sp>
          <p:nvSpPr>
            <p:cNvPr id="79" name="Textfeld 78"/>
            <p:cNvSpPr txBox="1"/>
            <p:nvPr/>
          </p:nvSpPr>
          <p:spPr>
            <a:xfrm>
              <a:off x="1343472" y="2636912"/>
              <a:ext cx="6078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8</a:t>
              </a:r>
            </a:p>
          </p:txBody>
        </p:sp>
      </p:grpSp>
      <p:grpSp>
        <p:nvGrpSpPr>
          <p:cNvPr id="7" name="Gruppieren 97"/>
          <p:cNvGrpSpPr/>
          <p:nvPr/>
        </p:nvGrpSpPr>
        <p:grpSpPr>
          <a:xfrm>
            <a:off x="7848872" y="2348880"/>
            <a:ext cx="1944216" cy="1944216"/>
            <a:chOff x="2495600" y="2132856"/>
            <a:chExt cx="1944216" cy="1944216"/>
          </a:xfrm>
        </p:grpSpPr>
        <p:pic>
          <p:nvPicPr>
            <p:cNvPr id="87" name="Grafik 86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600" y="2132856"/>
              <a:ext cx="1944216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Textfeld 87"/>
            <p:cNvSpPr txBox="1"/>
            <p:nvPr/>
          </p:nvSpPr>
          <p:spPr>
            <a:xfrm>
              <a:off x="2603104" y="2564904"/>
              <a:ext cx="177484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10/10</a:t>
              </a:r>
            </a:p>
          </p:txBody>
        </p:sp>
      </p:grpSp>
      <p:grpSp>
        <p:nvGrpSpPr>
          <p:cNvPr id="8" name="Gruppieren 49"/>
          <p:cNvGrpSpPr/>
          <p:nvPr/>
        </p:nvGrpSpPr>
        <p:grpSpPr>
          <a:xfrm>
            <a:off x="10548664" y="4437112"/>
            <a:ext cx="648072" cy="864096"/>
            <a:chOff x="3995936" y="4581128"/>
            <a:chExt cx="648072" cy="864096"/>
          </a:xfrm>
        </p:grpSpPr>
        <p:pic>
          <p:nvPicPr>
            <p:cNvPr id="90" name="Grafik 89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5936" y="4725144"/>
              <a:ext cx="576064" cy="576064"/>
            </a:xfrm>
            <a:prstGeom prst="rect">
              <a:avLst/>
            </a:prstGeom>
          </p:spPr>
        </p:pic>
        <p:sp>
          <p:nvSpPr>
            <p:cNvPr id="91" name="Eine Ecke des Rechtecks schneiden 90"/>
            <p:cNvSpPr/>
            <p:nvPr/>
          </p:nvSpPr>
          <p:spPr bwMode="auto">
            <a:xfrm>
              <a:off x="399593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1</a:t>
              </a:r>
            </a:p>
          </p:txBody>
        </p:sp>
      </p:grpSp>
      <p:grpSp>
        <p:nvGrpSpPr>
          <p:cNvPr id="9" name="Gruppieren 45"/>
          <p:cNvGrpSpPr/>
          <p:nvPr/>
        </p:nvGrpSpPr>
        <p:grpSpPr>
          <a:xfrm>
            <a:off x="9828584" y="5517232"/>
            <a:ext cx="648072" cy="864096"/>
            <a:chOff x="827584" y="4581128"/>
            <a:chExt cx="648072" cy="864096"/>
          </a:xfrm>
        </p:grpSpPr>
        <p:pic>
          <p:nvPicPr>
            <p:cNvPr id="93" name="Grafik 92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584" y="4725144"/>
              <a:ext cx="576064" cy="576064"/>
            </a:xfrm>
            <a:prstGeom prst="rect">
              <a:avLst/>
            </a:prstGeom>
          </p:spPr>
        </p:pic>
        <p:sp>
          <p:nvSpPr>
            <p:cNvPr id="94" name="Eine Ecke des Rechtecks schneiden 93"/>
            <p:cNvSpPr/>
            <p:nvPr/>
          </p:nvSpPr>
          <p:spPr bwMode="auto">
            <a:xfrm>
              <a:off x="827584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10" name="Gruppieren 54"/>
          <p:cNvGrpSpPr/>
          <p:nvPr/>
        </p:nvGrpSpPr>
        <p:grpSpPr>
          <a:xfrm>
            <a:off x="9828584" y="4437112"/>
            <a:ext cx="648072" cy="864096"/>
            <a:chOff x="7956376" y="4581128"/>
            <a:chExt cx="648072" cy="864096"/>
          </a:xfrm>
        </p:grpSpPr>
        <p:pic>
          <p:nvPicPr>
            <p:cNvPr id="106" name="Grafik 105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6376" y="4725144"/>
              <a:ext cx="576064" cy="576064"/>
            </a:xfrm>
            <a:prstGeom prst="rect">
              <a:avLst/>
            </a:prstGeom>
          </p:spPr>
        </p:pic>
        <p:sp>
          <p:nvSpPr>
            <p:cNvPr id="107" name="Eine Ecke des Rechtecks schneiden 106"/>
            <p:cNvSpPr/>
            <p:nvPr/>
          </p:nvSpPr>
          <p:spPr bwMode="auto">
            <a:xfrm>
              <a:off x="795637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6</a:t>
              </a:r>
            </a:p>
          </p:txBody>
        </p:sp>
      </p:grpSp>
      <p:grpSp>
        <p:nvGrpSpPr>
          <p:cNvPr id="12" name="Gruppieren 59"/>
          <p:cNvGrpSpPr/>
          <p:nvPr/>
        </p:nvGrpSpPr>
        <p:grpSpPr>
          <a:xfrm>
            <a:off x="1919536" y="4365104"/>
            <a:ext cx="648072" cy="864096"/>
            <a:chOff x="3995936" y="5589240"/>
            <a:chExt cx="648072" cy="864096"/>
          </a:xfrm>
        </p:grpSpPr>
        <p:pic>
          <p:nvPicPr>
            <p:cNvPr id="70" name="Grafik 69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5936" y="5733256"/>
              <a:ext cx="576064" cy="576064"/>
            </a:xfrm>
            <a:prstGeom prst="rect">
              <a:avLst/>
            </a:prstGeom>
          </p:spPr>
        </p:pic>
        <p:sp>
          <p:nvSpPr>
            <p:cNvPr id="77" name="Eine Ecke des Rechtecks schneiden 76"/>
            <p:cNvSpPr/>
            <p:nvPr/>
          </p:nvSpPr>
          <p:spPr bwMode="auto">
            <a:xfrm>
              <a:off x="3995936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6</a:t>
              </a:r>
            </a:p>
          </p:txBody>
        </p:sp>
      </p:grpSp>
      <p:sp>
        <p:nvSpPr>
          <p:cNvPr id="131" name="Abgerundete rechteckige Legende 130"/>
          <p:cNvSpPr/>
          <p:nvPr/>
        </p:nvSpPr>
        <p:spPr bwMode="auto">
          <a:xfrm>
            <a:off x="3791744" y="4365104"/>
            <a:ext cx="2736304" cy="1872208"/>
          </a:xfrm>
          <a:prstGeom prst="wedgeRoundRectCallout">
            <a:avLst>
              <a:gd name="adj1" fmla="val -44907"/>
              <a:gd name="adj2" fmla="val -8770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Mana</a:t>
            </a: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 </a:t>
            </a: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is</a:t>
            </a: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 </a:t>
            </a: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capped</a:t>
            </a: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 </a:t>
            </a: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at</a:t>
            </a: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 10 Slots</a:t>
            </a:r>
          </a:p>
        </p:txBody>
      </p:sp>
      <p:pic>
        <p:nvPicPr>
          <p:cNvPr id="34" name="Grafik 33" descr="Attack_value_back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9752" y="980729"/>
            <a:ext cx="1415928" cy="16337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1864" y="1844824"/>
            <a:ext cx="2664296" cy="35077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Grafik 37" descr="Attack_value_b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00154" y="980729"/>
            <a:ext cx="1415928" cy="1633763"/>
          </a:xfrm>
          <a:prstGeom prst="rect">
            <a:avLst/>
          </a:prstGeom>
        </p:spPr>
      </p:pic>
      <p:pic>
        <p:nvPicPr>
          <p:cNvPr id="125" name="Grafik 124" descr="Hearthstone_mana_crystal_45x45.png"/>
          <p:cNvPicPr>
            <a:picLocks noChangeAspect="1"/>
          </p:cNvPicPr>
          <p:nvPr/>
        </p:nvPicPr>
        <p:blipFill>
          <a:blip r:embed="rId5" cstate="print">
            <a:grayscl/>
          </a:blip>
          <a:stretch>
            <a:fillRect/>
          </a:stretch>
        </p:blipFill>
        <p:spPr>
          <a:xfrm>
            <a:off x="1919938" y="5661248"/>
            <a:ext cx="576064" cy="576064"/>
          </a:xfrm>
          <a:prstGeom prst="rect">
            <a:avLst/>
          </a:prstGeom>
        </p:spPr>
      </p:pic>
      <p:sp>
        <p:nvSpPr>
          <p:cNvPr id="126" name="Eine Ecke des Rechtecks schneiden 125"/>
          <p:cNvSpPr/>
          <p:nvPr/>
        </p:nvSpPr>
        <p:spPr bwMode="auto">
          <a:xfrm>
            <a:off x="1919938" y="5517232"/>
            <a:ext cx="648072" cy="864096"/>
          </a:xfrm>
          <a:prstGeom prst="snip1Rect">
            <a:avLst/>
          </a:prstGeom>
          <a:gradFill>
            <a:gsLst>
              <a:gs pos="0">
                <a:schemeClr val="tx1">
                  <a:alpha val="80000"/>
                </a:schemeClr>
              </a:gs>
              <a:gs pos="50000">
                <a:schemeClr val="tx1">
                  <a:lumMod val="85000"/>
                  <a:alpha val="70000"/>
                </a:schemeClr>
              </a:gs>
              <a:gs pos="70000">
                <a:schemeClr val="tx1">
                  <a:lumMod val="75000"/>
                  <a:alpha val="70000"/>
                </a:schemeClr>
              </a:gs>
              <a:gs pos="100000">
                <a:schemeClr val="tx1">
                  <a:lumMod val="65000"/>
                  <a:alpha val="8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de-DE" sz="4800" dirty="0">
              <a:solidFill>
                <a:srgbClr val="FFFFFF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grpSp>
        <p:nvGrpSpPr>
          <p:cNvPr id="3" name="Gruppieren 96"/>
          <p:cNvGrpSpPr/>
          <p:nvPr/>
        </p:nvGrpSpPr>
        <p:grpSpPr>
          <a:xfrm>
            <a:off x="9756576" y="2132856"/>
            <a:ext cx="1524000" cy="2133600"/>
            <a:chOff x="899592" y="1988840"/>
            <a:chExt cx="1524000" cy="2133600"/>
          </a:xfrm>
        </p:grpSpPr>
        <p:pic>
          <p:nvPicPr>
            <p:cNvPr id="85" name="Grafik 84" descr="Health_value_back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592" y="1988840"/>
              <a:ext cx="1524000" cy="2133600"/>
            </a:xfrm>
            <a:prstGeom prst="rect">
              <a:avLst/>
            </a:prstGeom>
          </p:spPr>
        </p:pic>
        <p:sp>
          <p:nvSpPr>
            <p:cNvPr id="92" name="Textfeld 91"/>
            <p:cNvSpPr txBox="1"/>
            <p:nvPr/>
          </p:nvSpPr>
          <p:spPr>
            <a:xfrm>
              <a:off x="1312669" y="2636912"/>
              <a:ext cx="59503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4</a:t>
              </a:r>
            </a:p>
          </p:txBody>
        </p:sp>
      </p:grpSp>
      <p:grpSp>
        <p:nvGrpSpPr>
          <p:cNvPr id="5" name="Gruppieren 97"/>
          <p:cNvGrpSpPr/>
          <p:nvPr/>
        </p:nvGrpSpPr>
        <p:grpSpPr>
          <a:xfrm>
            <a:off x="2568010" y="2276872"/>
            <a:ext cx="1944216" cy="1944216"/>
            <a:chOff x="2495600" y="2132856"/>
            <a:chExt cx="1944216" cy="1944216"/>
          </a:xfrm>
        </p:grpSpPr>
        <p:pic>
          <p:nvPicPr>
            <p:cNvPr id="81" name="Grafik 80" descr="Hearthstone_mana_crystal_45x45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5600" y="2132856"/>
              <a:ext cx="1944216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Textfeld 81"/>
            <p:cNvSpPr txBox="1"/>
            <p:nvPr/>
          </p:nvSpPr>
          <p:spPr>
            <a:xfrm>
              <a:off x="2639616" y="2564904"/>
              <a:ext cx="177484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10/10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Bleedout</a:t>
            </a:r>
            <a:r>
              <a:rPr lang="de-DE" dirty="0" smtClean="0"/>
              <a:t> </a:t>
            </a:r>
            <a:r>
              <a:rPr lang="de-DE" dirty="0" err="1" smtClean="0"/>
              <a:t>Rule</a:t>
            </a:r>
            <a:endParaRPr lang="de-DE" dirty="0"/>
          </a:p>
        </p:txBody>
      </p:sp>
      <p:grpSp>
        <p:nvGrpSpPr>
          <p:cNvPr id="7" name="Gruppieren 52"/>
          <p:cNvGrpSpPr/>
          <p:nvPr/>
        </p:nvGrpSpPr>
        <p:grpSpPr>
          <a:xfrm>
            <a:off x="1199858" y="4365104"/>
            <a:ext cx="648072" cy="864096"/>
            <a:chOff x="6372200" y="4581128"/>
            <a:chExt cx="648072" cy="864096"/>
          </a:xfrm>
        </p:grpSpPr>
        <p:pic>
          <p:nvPicPr>
            <p:cNvPr id="33" name="Grafik 32" descr="Hearthstone_mana_crystal_45x45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2200" y="4725144"/>
              <a:ext cx="576064" cy="576064"/>
            </a:xfrm>
            <a:prstGeom prst="rect">
              <a:avLst/>
            </a:prstGeom>
          </p:spPr>
        </p:pic>
        <p:sp>
          <p:nvSpPr>
            <p:cNvPr id="11" name="Eine Ecke des Rechtecks schneiden 10"/>
            <p:cNvSpPr/>
            <p:nvPr/>
          </p:nvSpPr>
          <p:spPr bwMode="auto">
            <a:xfrm>
              <a:off x="6372200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5</a:t>
              </a:r>
            </a:p>
          </p:txBody>
        </p:sp>
      </p:grpSp>
      <p:grpSp>
        <p:nvGrpSpPr>
          <p:cNvPr id="10" name="Gruppieren 96"/>
          <p:cNvGrpSpPr/>
          <p:nvPr/>
        </p:nvGrpSpPr>
        <p:grpSpPr>
          <a:xfrm>
            <a:off x="1116018" y="2132856"/>
            <a:ext cx="1524000" cy="2133600"/>
            <a:chOff x="899592" y="1988840"/>
            <a:chExt cx="1524000" cy="2133600"/>
          </a:xfrm>
        </p:grpSpPr>
        <p:pic>
          <p:nvPicPr>
            <p:cNvPr id="78" name="Grafik 77" descr="Health_value_back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592" y="1988840"/>
              <a:ext cx="1524000" cy="2133600"/>
            </a:xfrm>
            <a:prstGeom prst="rect">
              <a:avLst/>
            </a:prstGeom>
          </p:spPr>
        </p:pic>
        <p:sp>
          <p:nvSpPr>
            <p:cNvPr id="79" name="Textfeld 78"/>
            <p:cNvSpPr txBox="1"/>
            <p:nvPr/>
          </p:nvSpPr>
          <p:spPr>
            <a:xfrm>
              <a:off x="1343472" y="2636912"/>
              <a:ext cx="6078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8</a:t>
              </a:r>
            </a:p>
          </p:txBody>
        </p:sp>
      </p:grpSp>
      <p:grpSp>
        <p:nvGrpSpPr>
          <p:cNvPr id="12" name="Gruppieren 97"/>
          <p:cNvGrpSpPr/>
          <p:nvPr/>
        </p:nvGrpSpPr>
        <p:grpSpPr>
          <a:xfrm>
            <a:off x="7848872" y="2348880"/>
            <a:ext cx="1944216" cy="1944216"/>
            <a:chOff x="2495600" y="2132856"/>
            <a:chExt cx="1944216" cy="1944216"/>
          </a:xfrm>
        </p:grpSpPr>
        <p:pic>
          <p:nvPicPr>
            <p:cNvPr id="87" name="Grafik 86" descr="Hearthstone_mana_crystal_45x45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5600" y="2132856"/>
              <a:ext cx="1944216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Textfeld 87"/>
            <p:cNvSpPr txBox="1"/>
            <p:nvPr/>
          </p:nvSpPr>
          <p:spPr>
            <a:xfrm>
              <a:off x="2603104" y="2564904"/>
              <a:ext cx="177484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10/10</a:t>
              </a:r>
            </a:p>
          </p:txBody>
        </p:sp>
      </p:grpSp>
      <p:grpSp>
        <p:nvGrpSpPr>
          <p:cNvPr id="13" name="Gruppieren 49"/>
          <p:cNvGrpSpPr/>
          <p:nvPr/>
        </p:nvGrpSpPr>
        <p:grpSpPr>
          <a:xfrm>
            <a:off x="10548664" y="4437112"/>
            <a:ext cx="648072" cy="864096"/>
            <a:chOff x="3995936" y="4581128"/>
            <a:chExt cx="648072" cy="864096"/>
          </a:xfrm>
        </p:grpSpPr>
        <p:pic>
          <p:nvPicPr>
            <p:cNvPr id="90" name="Grafik 89" descr="Hearthstone_mana_crystal_45x45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5936" y="4725144"/>
              <a:ext cx="576064" cy="576064"/>
            </a:xfrm>
            <a:prstGeom prst="rect">
              <a:avLst/>
            </a:prstGeom>
          </p:spPr>
        </p:pic>
        <p:sp>
          <p:nvSpPr>
            <p:cNvPr id="91" name="Eine Ecke des Rechtecks schneiden 90"/>
            <p:cNvSpPr/>
            <p:nvPr/>
          </p:nvSpPr>
          <p:spPr bwMode="auto">
            <a:xfrm>
              <a:off x="399593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1</a:t>
              </a:r>
            </a:p>
          </p:txBody>
        </p:sp>
      </p:grpSp>
      <p:grpSp>
        <p:nvGrpSpPr>
          <p:cNvPr id="14" name="Gruppieren 45"/>
          <p:cNvGrpSpPr/>
          <p:nvPr/>
        </p:nvGrpSpPr>
        <p:grpSpPr>
          <a:xfrm>
            <a:off x="9828584" y="5517232"/>
            <a:ext cx="648072" cy="864096"/>
            <a:chOff x="827584" y="4581128"/>
            <a:chExt cx="648072" cy="864096"/>
          </a:xfrm>
        </p:grpSpPr>
        <p:pic>
          <p:nvPicPr>
            <p:cNvPr id="93" name="Grafik 92" descr="Hearthstone_mana_crystal_45x45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7584" y="4725144"/>
              <a:ext cx="576064" cy="576064"/>
            </a:xfrm>
            <a:prstGeom prst="rect">
              <a:avLst/>
            </a:prstGeom>
          </p:spPr>
        </p:pic>
        <p:sp>
          <p:nvSpPr>
            <p:cNvPr id="94" name="Eine Ecke des Rechtecks schneiden 93"/>
            <p:cNvSpPr/>
            <p:nvPr/>
          </p:nvSpPr>
          <p:spPr bwMode="auto">
            <a:xfrm>
              <a:off x="827584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19" name="Gruppieren 54"/>
          <p:cNvGrpSpPr/>
          <p:nvPr/>
        </p:nvGrpSpPr>
        <p:grpSpPr>
          <a:xfrm>
            <a:off x="9828584" y="4437112"/>
            <a:ext cx="648072" cy="864096"/>
            <a:chOff x="7956376" y="4581128"/>
            <a:chExt cx="648072" cy="864096"/>
          </a:xfrm>
        </p:grpSpPr>
        <p:pic>
          <p:nvPicPr>
            <p:cNvPr id="106" name="Grafik 105" descr="Hearthstone_mana_crystal_45x45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56376" y="4725144"/>
              <a:ext cx="576064" cy="576064"/>
            </a:xfrm>
            <a:prstGeom prst="rect">
              <a:avLst/>
            </a:prstGeom>
          </p:spPr>
        </p:pic>
        <p:sp>
          <p:nvSpPr>
            <p:cNvPr id="107" name="Eine Ecke des Rechtecks schneiden 106"/>
            <p:cNvSpPr/>
            <p:nvPr/>
          </p:nvSpPr>
          <p:spPr bwMode="auto">
            <a:xfrm>
              <a:off x="795637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6</a:t>
              </a:r>
            </a:p>
          </p:txBody>
        </p:sp>
      </p:grpSp>
      <p:grpSp>
        <p:nvGrpSpPr>
          <p:cNvPr id="28" name="Gruppieren 59"/>
          <p:cNvGrpSpPr/>
          <p:nvPr/>
        </p:nvGrpSpPr>
        <p:grpSpPr>
          <a:xfrm>
            <a:off x="1919938" y="4365104"/>
            <a:ext cx="648072" cy="864096"/>
            <a:chOff x="3995936" y="5589240"/>
            <a:chExt cx="648072" cy="864096"/>
          </a:xfrm>
        </p:grpSpPr>
        <p:pic>
          <p:nvPicPr>
            <p:cNvPr id="70" name="Grafik 69" descr="Hearthstone_mana_crystal_45x45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5936" y="5733256"/>
              <a:ext cx="576064" cy="576064"/>
            </a:xfrm>
            <a:prstGeom prst="rect">
              <a:avLst/>
            </a:prstGeom>
          </p:spPr>
        </p:pic>
        <p:sp>
          <p:nvSpPr>
            <p:cNvPr id="77" name="Eine Ecke des Rechtecks schneiden 76"/>
            <p:cNvSpPr/>
            <p:nvPr/>
          </p:nvSpPr>
          <p:spPr bwMode="auto">
            <a:xfrm>
              <a:off x="3995936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6</a:t>
              </a:r>
            </a:p>
          </p:txBody>
        </p:sp>
      </p:grpSp>
      <p:sp>
        <p:nvSpPr>
          <p:cNvPr id="120" name="Abgerundete rechteckige Legende 119"/>
          <p:cNvSpPr/>
          <p:nvPr/>
        </p:nvSpPr>
        <p:spPr bwMode="auto">
          <a:xfrm>
            <a:off x="3000058" y="3717032"/>
            <a:ext cx="2808312" cy="1800200"/>
          </a:xfrm>
          <a:prstGeom prst="wedgeRoundRectCallout">
            <a:avLst>
              <a:gd name="adj1" fmla="val -71170"/>
              <a:gd name="adj2" fmla="val 6514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Drawing </a:t>
            </a: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from</a:t>
            </a: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 </a:t>
            </a: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empty</a:t>
            </a: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 Deck</a:t>
            </a:r>
          </a:p>
        </p:txBody>
      </p:sp>
      <p:grpSp>
        <p:nvGrpSpPr>
          <p:cNvPr id="128" name="Gruppieren 96"/>
          <p:cNvGrpSpPr/>
          <p:nvPr/>
        </p:nvGrpSpPr>
        <p:grpSpPr>
          <a:xfrm>
            <a:off x="1116018" y="2132856"/>
            <a:ext cx="1524000" cy="2133600"/>
            <a:chOff x="899592" y="1988840"/>
            <a:chExt cx="1524000" cy="2133600"/>
          </a:xfrm>
        </p:grpSpPr>
        <p:pic>
          <p:nvPicPr>
            <p:cNvPr id="129" name="Grafik 128" descr="Health_value_back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9592" y="1988840"/>
              <a:ext cx="1524000" cy="2133600"/>
            </a:xfrm>
            <a:prstGeom prst="rect">
              <a:avLst/>
            </a:prstGeom>
          </p:spPr>
        </p:pic>
        <p:sp>
          <p:nvSpPr>
            <p:cNvPr id="130" name="Textfeld 129"/>
            <p:cNvSpPr txBox="1"/>
            <p:nvPr/>
          </p:nvSpPr>
          <p:spPr>
            <a:xfrm>
              <a:off x="1343472" y="2636912"/>
              <a:ext cx="54854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7</a:t>
              </a:r>
            </a:p>
          </p:txBody>
        </p:sp>
      </p:grpSp>
      <p:sp>
        <p:nvSpPr>
          <p:cNvPr id="127" name="Explosion 1 126"/>
          <p:cNvSpPr/>
          <p:nvPr/>
        </p:nvSpPr>
        <p:spPr bwMode="auto">
          <a:xfrm>
            <a:off x="1127850" y="2564904"/>
            <a:ext cx="1512168" cy="1656184"/>
          </a:xfrm>
          <a:prstGeom prst="irregularSeal1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7200" dirty="0">
                <a:solidFill>
                  <a:srgbClr val="FFFFFF"/>
                </a:solidFill>
                <a:effectLst>
                  <a:glow rad="228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-1</a:t>
            </a:r>
          </a:p>
        </p:txBody>
      </p:sp>
      <p:sp>
        <p:nvSpPr>
          <p:cNvPr id="37" name="Abgerundete rechteckige Legende 36"/>
          <p:cNvSpPr/>
          <p:nvPr/>
        </p:nvSpPr>
        <p:spPr bwMode="auto">
          <a:xfrm>
            <a:off x="1487890" y="980728"/>
            <a:ext cx="2664296" cy="1224136"/>
          </a:xfrm>
          <a:prstGeom prst="wedgeRoundRectCallout">
            <a:avLst>
              <a:gd name="adj1" fmla="val -34839"/>
              <a:gd name="adj2" fmla="val 94595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Cause</a:t>
            </a: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1 </a:t>
            </a: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Damage</a:t>
            </a:r>
            <a:endParaRPr lang="de-DE" sz="3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20" grpId="1" animBg="1"/>
      <p:bldP spid="127" grpId="0" animBg="1"/>
      <p:bldP spid="127" grpId="1" animBg="1"/>
      <p:bldP spid="37" grpId="0" animBg="1"/>
      <p:bldP spid="3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1864" y="1844824"/>
            <a:ext cx="2664296" cy="35077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5" name="Grafik 124" descr="Hearthstone_mana_crystal_45x45.png"/>
          <p:cNvPicPr>
            <a:picLocks noChangeAspect="1"/>
          </p:cNvPicPr>
          <p:nvPr/>
        </p:nvPicPr>
        <p:blipFill>
          <a:blip r:embed="rId4" cstate="print">
            <a:grayscl/>
          </a:blip>
          <a:stretch>
            <a:fillRect/>
          </a:stretch>
        </p:blipFill>
        <p:spPr>
          <a:xfrm>
            <a:off x="1931368" y="5661248"/>
            <a:ext cx="576064" cy="576064"/>
          </a:xfrm>
          <a:prstGeom prst="rect">
            <a:avLst/>
          </a:prstGeom>
        </p:spPr>
      </p:pic>
      <p:sp>
        <p:nvSpPr>
          <p:cNvPr id="126" name="Eine Ecke des Rechtecks schneiden 125"/>
          <p:cNvSpPr/>
          <p:nvPr/>
        </p:nvSpPr>
        <p:spPr bwMode="auto">
          <a:xfrm>
            <a:off x="1931368" y="5517232"/>
            <a:ext cx="648072" cy="864096"/>
          </a:xfrm>
          <a:prstGeom prst="snip1Rect">
            <a:avLst/>
          </a:prstGeom>
          <a:gradFill>
            <a:gsLst>
              <a:gs pos="0">
                <a:schemeClr val="tx1">
                  <a:alpha val="80000"/>
                </a:schemeClr>
              </a:gs>
              <a:gs pos="50000">
                <a:schemeClr val="tx1">
                  <a:lumMod val="85000"/>
                  <a:alpha val="70000"/>
                </a:schemeClr>
              </a:gs>
              <a:gs pos="70000">
                <a:schemeClr val="tx1">
                  <a:lumMod val="75000"/>
                  <a:alpha val="70000"/>
                </a:schemeClr>
              </a:gs>
              <a:gs pos="100000">
                <a:schemeClr val="tx1">
                  <a:lumMod val="65000"/>
                  <a:alpha val="8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de-DE" sz="4800" dirty="0">
              <a:solidFill>
                <a:srgbClr val="FFFFFF"/>
              </a:solidFill>
              <a:effectLst>
                <a:glow rad="101600">
                  <a:schemeClr val="bg1">
                    <a:alpha val="6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grpSp>
        <p:nvGrpSpPr>
          <p:cNvPr id="3" name="Gruppieren 96"/>
          <p:cNvGrpSpPr/>
          <p:nvPr/>
        </p:nvGrpSpPr>
        <p:grpSpPr>
          <a:xfrm>
            <a:off x="9768408" y="2132856"/>
            <a:ext cx="1524000" cy="2133600"/>
            <a:chOff x="899592" y="1988840"/>
            <a:chExt cx="1524000" cy="2133600"/>
          </a:xfrm>
        </p:grpSpPr>
        <p:pic>
          <p:nvPicPr>
            <p:cNvPr id="85" name="Grafik 84" descr="Health_value_back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592" y="1988840"/>
              <a:ext cx="1524000" cy="2133600"/>
            </a:xfrm>
            <a:prstGeom prst="rect">
              <a:avLst/>
            </a:prstGeom>
          </p:spPr>
        </p:pic>
        <p:sp>
          <p:nvSpPr>
            <p:cNvPr id="92" name="Textfeld 91"/>
            <p:cNvSpPr txBox="1"/>
            <p:nvPr/>
          </p:nvSpPr>
          <p:spPr>
            <a:xfrm>
              <a:off x="1312669" y="2636912"/>
              <a:ext cx="59503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4</a:t>
              </a:r>
            </a:p>
          </p:txBody>
        </p:sp>
      </p:grpSp>
      <p:grpSp>
        <p:nvGrpSpPr>
          <p:cNvPr id="4" name="Gruppieren 97"/>
          <p:cNvGrpSpPr/>
          <p:nvPr/>
        </p:nvGrpSpPr>
        <p:grpSpPr>
          <a:xfrm>
            <a:off x="2579440" y="2276872"/>
            <a:ext cx="1944216" cy="1944216"/>
            <a:chOff x="2495600" y="2132856"/>
            <a:chExt cx="1944216" cy="1944216"/>
          </a:xfrm>
        </p:grpSpPr>
        <p:pic>
          <p:nvPicPr>
            <p:cNvPr id="81" name="Grafik 80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600" y="2132856"/>
              <a:ext cx="1944216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Textfeld 81"/>
            <p:cNvSpPr txBox="1"/>
            <p:nvPr/>
          </p:nvSpPr>
          <p:spPr>
            <a:xfrm>
              <a:off x="2639616" y="2564904"/>
              <a:ext cx="177484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10/10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Game End</a:t>
            </a:r>
            <a:endParaRPr lang="de-DE" dirty="0"/>
          </a:p>
        </p:txBody>
      </p:sp>
      <p:grpSp>
        <p:nvGrpSpPr>
          <p:cNvPr id="5" name="Gruppieren 52"/>
          <p:cNvGrpSpPr/>
          <p:nvPr/>
        </p:nvGrpSpPr>
        <p:grpSpPr>
          <a:xfrm>
            <a:off x="1211288" y="4365104"/>
            <a:ext cx="648072" cy="864096"/>
            <a:chOff x="6372200" y="4581128"/>
            <a:chExt cx="648072" cy="864096"/>
          </a:xfrm>
        </p:grpSpPr>
        <p:pic>
          <p:nvPicPr>
            <p:cNvPr id="33" name="Grafik 32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2200" y="4725144"/>
              <a:ext cx="576064" cy="576064"/>
            </a:xfrm>
            <a:prstGeom prst="rect">
              <a:avLst/>
            </a:prstGeom>
          </p:spPr>
        </p:pic>
        <p:sp>
          <p:nvSpPr>
            <p:cNvPr id="11" name="Eine Ecke des Rechtecks schneiden 10"/>
            <p:cNvSpPr/>
            <p:nvPr/>
          </p:nvSpPr>
          <p:spPr bwMode="auto">
            <a:xfrm>
              <a:off x="6372200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5</a:t>
              </a:r>
            </a:p>
          </p:txBody>
        </p:sp>
      </p:grpSp>
      <p:grpSp>
        <p:nvGrpSpPr>
          <p:cNvPr id="7" name="Gruppieren 97"/>
          <p:cNvGrpSpPr/>
          <p:nvPr/>
        </p:nvGrpSpPr>
        <p:grpSpPr>
          <a:xfrm>
            <a:off x="7860704" y="2348880"/>
            <a:ext cx="1944216" cy="1944216"/>
            <a:chOff x="2495600" y="2132856"/>
            <a:chExt cx="1944216" cy="1944216"/>
          </a:xfrm>
        </p:grpSpPr>
        <p:pic>
          <p:nvPicPr>
            <p:cNvPr id="87" name="Grafik 86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600" y="2132856"/>
              <a:ext cx="1944216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Textfeld 87"/>
            <p:cNvSpPr txBox="1"/>
            <p:nvPr/>
          </p:nvSpPr>
          <p:spPr>
            <a:xfrm>
              <a:off x="2603104" y="2564904"/>
              <a:ext cx="177484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10/10</a:t>
              </a:r>
            </a:p>
          </p:txBody>
        </p:sp>
      </p:grpSp>
      <p:grpSp>
        <p:nvGrpSpPr>
          <p:cNvPr id="8" name="Gruppieren 49"/>
          <p:cNvGrpSpPr/>
          <p:nvPr/>
        </p:nvGrpSpPr>
        <p:grpSpPr>
          <a:xfrm>
            <a:off x="10560496" y="4437112"/>
            <a:ext cx="648072" cy="864096"/>
            <a:chOff x="3995936" y="4581128"/>
            <a:chExt cx="648072" cy="864096"/>
          </a:xfrm>
        </p:grpSpPr>
        <p:pic>
          <p:nvPicPr>
            <p:cNvPr id="90" name="Grafik 89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936" y="4725144"/>
              <a:ext cx="576064" cy="576064"/>
            </a:xfrm>
            <a:prstGeom prst="rect">
              <a:avLst/>
            </a:prstGeom>
          </p:spPr>
        </p:pic>
        <p:sp>
          <p:nvSpPr>
            <p:cNvPr id="91" name="Eine Ecke des Rechtecks schneiden 90"/>
            <p:cNvSpPr/>
            <p:nvPr/>
          </p:nvSpPr>
          <p:spPr bwMode="auto">
            <a:xfrm>
              <a:off x="399593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1</a:t>
              </a:r>
            </a:p>
          </p:txBody>
        </p:sp>
      </p:grpSp>
      <p:grpSp>
        <p:nvGrpSpPr>
          <p:cNvPr id="9" name="Gruppieren 45"/>
          <p:cNvGrpSpPr/>
          <p:nvPr/>
        </p:nvGrpSpPr>
        <p:grpSpPr>
          <a:xfrm>
            <a:off x="9840416" y="5517232"/>
            <a:ext cx="648072" cy="864096"/>
            <a:chOff x="827584" y="4581128"/>
            <a:chExt cx="648072" cy="864096"/>
          </a:xfrm>
        </p:grpSpPr>
        <p:pic>
          <p:nvPicPr>
            <p:cNvPr id="93" name="Grafik 92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584" y="4725144"/>
              <a:ext cx="576064" cy="576064"/>
            </a:xfrm>
            <a:prstGeom prst="rect">
              <a:avLst/>
            </a:prstGeom>
          </p:spPr>
        </p:pic>
        <p:sp>
          <p:nvSpPr>
            <p:cNvPr id="94" name="Eine Ecke des Rechtecks schneiden 93"/>
            <p:cNvSpPr/>
            <p:nvPr/>
          </p:nvSpPr>
          <p:spPr bwMode="auto">
            <a:xfrm>
              <a:off x="827584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10" name="Gruppieren 54"/>
          <p:cNvGrpSpPr/>
          <p:nvPr/>
        </p:nvGrpSpPr>
        <p:grpSpPr>
          <a:xfrm>
            <a:off x="9840416" y="4437112"/>
            <a:ext cx="648072" cy="864096"/>
            <a:chOff x="7956376" y="4581128"/>
            <a:chExt cx="648072" cy="864096"/>
          </a:xfrm>
        </p:grpSpPr>
        <p:pic>
          <p:nvPicPr>
            <p:cNvPr id="106" name="Grafik 105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6376" y="4725144"/>
              <a:ext cx="576064" cy="576064"/>
            </a:xfrm>
            <a:prstGeom prst="rect">
              <a:avLst/>
            </a:prstGeom>
          </p:spPr>
        </p:pic>
        <p:sp>
          <p:nvSpPr>
            <p:cNvPr id="107" name="Eine Ecke des Rechtecks schneiden 106"/>
            <p:cNvSpPr/>
            <p:nvPr/>
          </p:nvSpPr>
          <p:spPr bwMode="auto">
            <a:xfrm>
              <a:off x="795637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6</a:t>
              </a:r>
            </a:p>
          </p:txBody>
        </p:sp>
      </p:grpSp>
      <p:grpSp>
        <p:nvGrpSpPr>
          <p:cNvPr id="12" name="Gruppieren 59"/>
          <p:cNvGrpSpPr/>
          <p:nvPr/>
        </p:nvGrpSpPr>
        <p:grpSpPr>
          <a:xfrm>
            <a:off x="1931368" y="4365104"/>
            <a:ext cx="648072" cy="864096"/>
            <a:chOff x="3995936" y="5589240"/>
            <a:chExt cx="648072" cy="864096"/>
          </a:xfrm>
        </p:grpSpPr>
        <p:pic>
          <p:nvPicPr>
            <p:cNvPr id="70" name="Grafik 69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936" y="5733256"/>
              <a:ext cx="576064" cy="576064"/>
            </a:xfrm>
            <a:prstGeom prst="rect">
              <a:avLst/>
            </a:prstGeom>
          </p:spPr>
        </p:pic>
        <p:sp>
          <p:nvSpPr>
            <p:cNvPr id="77" name="Eine Ecke des Rechtecks schneiden 76"/>
            <p:cNvSpPr/>
            <p:nvPr/>
          </p:nvSpPr>
          <p:spPr bwMode="auto">
            <a:xfrm>
              <a:off x="3995936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6</a:t>
              </a:r>
            </a:p>
          </p:txBody>
        </p:sp>
      </p:grpSp>
      <p:grpSp>
        <p:nvGrpSpPr>
          <p:cNvPr id="13" name="Gruppieren 96"/>
          <p:cNvGrpSpPr/>
          <p:nvPr/>
        </p:nvGrpSpPr>
        <p:grpSpPr>
          <a:xfrm>
            <a:off x="1127448" y="2132856"/>
            <a:ext cx="1524000" cy="2133600"/>
            <a:chOff x="899592" y="1988840"/>
            <a:chExt cx="1524000" cy="2133600"/>
          </a:xfrm>
        </p:grpSpPr>
        <p:pic>
          <p:nvPicPr>
            <p:cNvPr id="129" name="Grafik 128" descr="Health_value_back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592" y="1988840"/>
              <a:ext cx="1524000" cy="2133600"/>
            </a:xfrm>
            <a:prstGeom prst="rect">
              <a:avLst/>
            </a:prstGeom>
          </p:spPr>
        </p:pic>
        <p:sp>
          <p:nvSpPr>
            <p:cNvPr id="130" name="Textfeld 129"/>
            <p:cNvSpPr txBox="1"/>
            <p:nvPr/>
          </p:nvSpPr>
          <p:spPr>
            <a:xfrm>
              <a:off x="1343472" y="2636912"/>
              <a:ext cx="54854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7</a:t>
              </a:r>
            </a:p>
          </p:txBody>
        </p:sp>
      </p:grpSp>
      <p:grpSp>
        <p:nvGrpSpPr>
          <p:cNvPr id="37" name="Gruppieren 96"/>
          <p:cNvGrpSpPr/>
          <p:nvPr/>
        </p:nvGrpSpPr>
        <p:grpSpPr>
          <a:xfrm>
            <a:off x="9768408" y="2132856"/>
            <a:ext cx="1524000" cy="2133600"/>
            <a:chOff x="899592" y="1988840"/>
            <a:chExt cx="1524000" cy="2133600"/>
          </a:xfrm>
        </p:grpSpPr>
        <p:pic>
          <p:nvPicPr>
            <p:cNvPr id="38" name="Grafik 37" descr="Health_value_back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592" y="1988840"/>
              <a:ext cx="1524000" cy="2133600"/>
            </a:xfrm>
            <a:prstGeom prst="rect">
              <a:avLst/>
            </a:prstGeom>
          </p:spPr>
        </p:pic>
        <p:sp>
          <p:nvSpPr>
            <p:cNvPr id="39" name="Textfeld 38"/>
            <p:cNvSpPr txBox="1"/>
            <p:nvPr/>
          </p:nvSpPr>
          <p:spPr>
            <a:xfrm>
              <a:off x="1312669" y="2636912"/>
              <a:ext cx="7344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-2</a:t>
              </a:r>
            </a:p>
          </p:txBody>
        </p:sp>
      </p:grpSp>
      <p:sp>
        <p:nvSpPr>
          <p:cNvPr id="127" name="Explosion 1 126"/>
          <p:cNvSpPr/>
          <p:nvPr/>
        </p:nvSpPr>
        <p:spPr bwMode="auto">
          <a:xfrm>
            <a:off x="9552384" y="2564904"/>
            <a:ext cx="1800200" cy="1656184"/>
          </a:xfrm>
          <a:prstGeom prst="irregularSeal1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7200" dirty="0">
                <a:solidFill>
                  <a:srgbClr val="FFFFFF"/>
                </a:solidFill>
                <a:effectLst>
                  <a:glow rad="228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-6</a:t>
            </a:r>
          </a:p>
        </p:txBody>
      </p:sp>
      <p:sp>
        <p:nvSpPr>
          <p:cNvPr id="40" name="Abgerundete rechteckige Legende 39"/>
          <p:cNvSpPr/>
          <p:nvPr/>
        </p:nvSpPr>
        <p:spPr bwMode="auto">
          <a:xfrm>
            <a:off x="2867472" y="4581128"/>
            <a:ext cx="2520280" cy="1224136"/>
          </a:xfrm>
          <a:prstGeom prst="wedgeRoundRectCallout">
            <a:avLst>
              <a:gd name="adj1" fmla="val -64296"/>
              <a:gd name="adj2" fmla="val -9567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Winner!</a:t>
            </a:r>
          </a:p>
        </p:txBody>
      </p:sp>
      <p:sp>
        <p:nvSpPr>
          <p:cNvPr id="41" name="Abgerundete rechteckige Legende 40"/>
          <p:cNvSpPr/>
          <p:nvPr/>
        </p:nvSpPr>
        <p:spPr bwMode="auto">
          <a:xfrm>
            <a:off x="7824192" y="4365104"/>
            <a:ext cx="1800200" cy="1224136"/>
          </a:xfrm>
          <a:prstGeom prst="wedgeRoundRectCallout">
            <a:avLst>
              <a:gd name="adj1" fmla="val 72046"/>
              <a:gd name="adj2" fmla="val -7444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Loser!</a:t>
            </a:r>
          </a:p>
        </p:txBody>
      </p:sp>
      <p:grpSp>
        <p:nvGrpSpPr>
          <p:cNvPr id="42" name="Gruppieren 97"/>
          <p:cNvGrpSpPr/>
          <p:nvPr/>
        </p:nvGrpSpPr>
        <p:grpSpPr>
          <a:xfrm>
            <a:off x="2579440" y="2276872"/>
            <a:ext cx="1944216" cy="1944216"/>
            <a:chOff x="2495600" y="2132856"/>
            <a:chExt cx="1944216" cy="1944216"/>
          </a:xfrm>
        </p:grpSpPr>
        <p:pic>
          <p:nvPicPr>
            <p:cNvPr id="43" name="Grafik 42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600" y="2132856"/>
              <a:ext cx="1944216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" name="Textfeld 43"/>
            <p:cNvSpPr txBox="1"/>
            <p:nvPr/>
          </p:nvSpPr>
          <p:spPr>
            <a:xfrm>
              <a:off x="2731076" y="2564904"/>
              <a:ext cx="14927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4/10</a:t>
              </a:r>
            </a:p>
          </p:txBody>
        </p:sp>
      </p:grpSp>
      <p:pic>
        <p:nvPicPr>
          <p:cNvPr id="45" name="Grafik 44" descr="Attack_value_back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11584" y="980729"/>
            <a:ext cx="1415928" cy="16337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2965E-6 2.96296E-6 L 0.27948 -0.199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00" y="-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7" grpId="1" animBg="1"/>
      <p:bldP spid="40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Kata TCG Rules &amp; </a:t>
            </a:r>
            <a:r>
              <a:rPr lang="de-DE" dirty="0" err="1" smtClean="0"/>
              <a:t>Variations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882352" y="1916833"/>
            <a:ext cx="8382000" cy="3117777"/>
          </a:xfrm>
        </p:spPr>
        <p:txBody>
          <a:bodyPr/>
          <a:lstStyle/>
          <a:p>
            <a:r>
              <a:rPr lang="de-DE" dirty="0" smtClean="0">
                <a:hlinkClick r:id="rId3"/>
              </a:rPr>
              <a:t>https://github.com/bkimminich/kata-tcg</a:t>
            </a:r>
            <a:endParaRPr lang="de-DE" dirty="0" smtClean="0"/>
          </a:p>
          <a:p>
            <a:pPr lvl="1"/>
            <a:r>
              <a:rPr lang="de-DE" dirty="0" err="1" smtClean="0"/>
              <a:t>Detailed</a:t>
            </a:r>
            <a:r>
              <a:rPr lang="de-DE" dirty="0" smtClean="0"/>
              <a:t> </a:t>
            </a:r>
            <a:r>
              <a:rPr lang="de-DE" dirty="0" err="1" smtClean="0"/>
              <a:t>rules</a:t>
            </a:r>
            <a:r>
              <a:rPr lang="de-DE" dirty="0" smtClean="0"/>
              <a:t> </a:t>
            </a:r>
            <a:r>
              <a:rPr lang="de-DE" dirty="0" err="1" smtClean="0"/>
              <a:t>description</a:t>
            </a:r>
            <a:endParaRPr lang="de-DE" dirty="0" smtClean="0"/>
          </a:p>
          <a:p>
            <a:pPr lvl="1"/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Variations</a:t>
            </a:r>
            <a:endParaRPr lang="de-DE" dirty="0" smtClean="0"/>
          </a:p>
          <a:p>
            <a:pPr lvl="2"/>
            <a:r>
              <a:rPr lang="de-DE" i="1" dirty="0" err="1"/>
              <a:t>Healing</a:t>
            </a:r>
            <a:r>
              <a:rPr lang="de-DE" dirty="0"/>
              <a:t> </a:t>
            </a:r>
            <a:r>
              <a:rPr lang="de-DE" dirty="0" err="1"/>
              <a:t>cards</a:t>
            </a:r>
            <a:endParaRPr lang="de-DE" dirty="0"/>
          </a:p>
          <a:p>
            <a:pPr lvl="2"/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cards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i="1" dirty="0" err="1"/>
              <a:t>Minions</a:t>
            </a:r>
            <a:endParaRPr lang="de-DE" i="1" dirty="0"/>
          </a:p>
          <a:p>
            <a:pPr lvl="2"/>
            <a:r>
              <a:rPr lang="de-DE" sz="1800" dirty="0" smtClean="0"/>
              <a:t>Different </a:t>
            </a:r>
            <a:r>
              <a:rPr lang="de-DE" sz="1800" dirty="0" err="1" smtClean="0"/>
              <a:t>cost</a:t>
            </a:r>
            <a:r>
              <a:rPr lang="de-DE" sz="1800" dirty="0" smtClean="0"/>
              <a:t> &amp; </a:t>
            </a:r>
            <a:r>
              <a:rPr lang="de-DE" sz="1800" dirty="0" err="1" smtClean="0"/>
              <a:t>damage</a:t>
            </a:r>
            <a:endParaRPr lang="de-DE" sz="1800" dirty="0" smtClean="0"/>
          </a:p>
          <a:p>
            <a:pPr lvl="2"/>
            <a:r>
              <a:rPr lang="de-DE" sz="1800" i="1" dirty="0" smtClean="0"/>
              <a:t>Card </a:t>
            </a:r>
            <a:r>
              <a:rPr lang="de-DE" sz="1800" i="1" dirty="0" err="1" smtClean="0"/>
              <a:t>drawer</a:t>
            </a:r>
            <a:r>
              <a:rPr lang="de-DE" sz="1800" dirty="0" smtClean="0"/>
              <a:t> </a:t>
            </a:r>
            <a:r>
              <a:rPr lang="de-DE" sz="1800" dirty="0" err="1" smtClean="0"/>
              <a:t>cards</a:t>
            </a:r>
            <a:endParaRPr lang="de-DE" sz="1800" dirty="0" smtClean="0"/>
          </a:p>
          <a:p>
            <a:pPr lvl="2"/>
            <a:r>
              <a:rPr lang="de-DE" sz="1800" dirty="0" smtClean="0"/>
              <a:t>Deck </a:t>
            </a:r>
            <a:r>
              <a:rPr lang="de-DE" sz="1800" dirty="0" err="1" smtClean="0"/>
              <a:t>customization</a:t>
            </a:r>
            <a:endParaRPr lang="de-DE" sz="1800" dirty="0" smtClean="0"/>
          </a:p>
        </p:txBody>
      </p:sp>
      <p:grpSp>
        <p:nvGrpSpPr>
          <p:cNvPr id="18" name="Gruppieren 17"/>
          <p:cNvGrpSpPr/>
          <p:nvPr/>
        </p:nvGrpSpPr>
        <p:grpSpPr>
          <a:xfrm>
            <a:off x="7631376" y="2998753"/>
            <a:ext cx="4441288" cy="3747141"/>
            <a:chOff x="4572000" y="2998752"/>
            <a:chExt cx="4441288" cy="3747141"/>
          </a:xfrm>
        </p:grpSpPr>
        <p:pic>
          <p:nvPicPr>
            <p:cNvPr id="4" name="Grafik 3" descr="Octocat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0" y="2998752"/>
              <a:ext cx="4441288" cy="3691821"/>
            </a:xfrm>
            <a:prstGeom prst="rect">
              <a:avLst/>
            </a:prstGeom>
          </p:spPr>
        </p:pic>
        <p:pic>
          <p:nvPicPr>
            <p:cNvPr id="6" name="Grafik 5" descr="Health_value_back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0072" y="5085184"/>
              <a:ext cx="514343" cy="720080"/>
            </a:xfrm>
            <a:prstGeom prst="rect">
              <a:avLst/>
            </a:prstGeom>
          </p:spPr>
        </p:pic>
        <p:pic>
          <p:nvPicPr>
            <p:cNvPr id="9" name="Grafik 8" descr="Hearthstone_mana_crystal_45x45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82100">
              <a:off x="5831491" y="5841987"/>
              <a:ext cx="215954" cy="2159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rafik 10" descr="Hearthstone_mana_crystal_45x45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0947101">
              <a:off x="5813823" y="6120233"/>
              <a:ext cx="315416" cy="3154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rafik 11" descr="Hearthstone_mana_crystal_45x45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52524">
              <a:off x="6172391" y="6302731"/>
              <a:ext cx="354112" cy="354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rafik 12" descr="Hearthstone_mana_crystal_45x45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632277">
              <a:off x="6661385" y="6336400"/>
              <a:ext cx="409493" cy="409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rafik 14" descr="Hearthstone_mana_crystal_45x45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508775">
              <a:off x="7333990" y="5830950"/>
              <a:ext cx="171248" cy="171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rafik 15" descr="Hearthstone_mana_crystal_45x45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8894166">
              <a:off x="7524941" y="6002016"/>
              <a:ext cx="254630" cy="254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rafik 16" descr="Hearthstone_mana_crystal_45x45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9848470">
              <a:off x="7221747" y="6293334"/>
              <a:ext cx="318567" cy="3185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attention</a:t>
            </a:r>
            <a:r>
              <a:rPr lang="de-DE" dirty="0" smtClean="0"/>
              <a:t>!</a:t>
            </a:r>
            <a:br>
              <a:rPr lang="de-DE" dirty="0" smtClean="0"/>
            </a:br>
            <a:r>
              <a:rPr lang="de-DE" dirty="0"/>
              <a:t/>
            </a:r>
            <a:br>
              <a:rPr lang="de-DE" dirty="0"/>
            </a:br>
            <a:r>
              <a:rPr lang="de-DE" sz="2800" dirty="0" smtClean="0"/>
              <a:t>Recording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original</a:t>
            </a:r>
            <a:br>
              <a:rPr lang="de-DE" sz="2800" dirty="0" smtClean="0"/>
            </a:br>
            <a:r>
              <a:rPr lang="de-DE" sz="2800" dirty="0" smtClean="0"/>
              <a:t>„</a:t>
            </a:r>
            <a:r>
              <a:rPr lang="de-DE" sz="2800" dirty="0" err="1" smtClean="0"/>
              <a:t>Practicing</a:t>
            </a:r>
            <a:r>
              <a:rPr lang="de-DE" sz="2800" dirty="0" smtClean="0"/>
              <a:t> </a:t>
            </a:r>
            <a:r>
              <a:rPr lang="de-DE" sz="2800" dirty="0" err="1" smtClean="0"/>
              <a:t>Advanced</a:t>
            </a:r>
            <a:r>
              <a:rPr lang="de-DE" sz="2800" dirty="0" smtClean="0"/>
              <a:t> Unit </a:t>
            </a:r>
            <a:r>
              <a:rPr lang="de-DE" sz="2800" dirty="0" err="1" smtClean="0"/>
              <a:t>Testing</a:t>
            </a:r>
            <a:r>
              <a:rPr lang="de-DE" sz="2800" dirty="0" smtClean="0"/>
              <a:t> </a:t>
            </a:r>
            <a:r>
              <a:rPr lang="de-DE" sz="2800" dirty="0" err="1" smtClean="0"/>
              <a:t>with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Trading Card Game Kata“</a:t>
            </a:r>
            <a:br>
              <a:rPr lang="de-DE" sz="2800" dirty="0" smtClean="0"/>
            </a:br>
            <a:r>
              <a:rPr lang="de-DE" sz="2800" dirty="0" err="1" smtClean="0"/>
              <a:t>talk</a:t>
            </a:r>
            <a:r>
              <a:rPr lang="de-DE" sz="2800" dirty="0" smtClean="0"/>
              <a:t> </a:t>
            </a:r>
            <a:r>
              <a:rPr lang="de-DE" sz="2800" dirty="0" err="1" smtClean="0"/>
              <a:t>from</a:t>
            </a:r>
            <a:r>
              <a:rPr lang="de-DE" sz="2800" dirty="0" smtClean="0"/>
              <a:t> </a:t>
            </a:r>
            <a:r>
              <a:rPr lang="de-DE" sz="2800" dirty="0" smtClean="0"/>
              <a:t>„Agile </a:t>
            </a:r>
            <a:r>
              <a:rPr lang="de-DE" sz="2800" dirty="0" err="1" smtClean="0"/>
              <a:t>Saturday</a:t>
            </a:r>
            <a:r>
              <a:rPr lang="de-DE" sz="2800" dirty="0"/>
              <a:t> </a:t>
            </a:r>
            <a:r>
              <a:rPr lang="de-DE" sz="2800" dirty="0" smtClean="0"/>
              <a:t>X“ in Tallinn, Estonia</a:t>
            </a:r>
            <a:br>
              <a:rPr lang="de-DE" sz="2800" dirty="0" smtClean="0"/>
            </a:br>
            <a:r>
              <a:rPr lang="de-DE" sz="2800" dirty="0" smtClean="0"/>
              <a:t>https</a:t>
            </a:r>
            <a:r>
              <a:rPr lang="de-DE" sz="2800" dirty="0"/>
              <a:t>://</a:t>
            </a:r>
            <a:r>
              <a:rPr lang="de-DE" sz="2800" dirty="0" smtClean="0"/>
              <a:t>vimeo.com/92886146</a:t>
            </a:r>
            <a:endParaRPr lang="de-DE" dirty="0"/>
          </a:p>
        </p:txBody>
      </p:sp>
      <p:sp>
        <p:nvSpPr>
          <p:cNvPr id="6" name="Untertitel 2"/>
          <p:cNvSpPr>
            <a:spLocks noGrp="1"/>
          </p:cNvSpPr>
          <p:nvPr/>
        </p:nvSpPr>
        <p:spPr>
          <a:xfrm>
            <a:off x="2255045" y="4509121"/>
            <a:ext cx="7681913" cy="1728192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buFontTx/>
              <a:buNone/>
              <a:defRPr lang="en-US" sz="3200" kern="1200">
                <a:solidFill>
                  <a:schemeClr val="tx1">
                    <a:tint val="75000"/>
                  </a:schemeClr>
                </a:solidFill>
                <a:effectLst>
                  <a:outerShdw blurRad="635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Candara" pitchFamily="34" charset="0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None/>
              <a:defRPr lang="en-US" sz="2800" kern="1200">
                <a:solidFill>
                  <a:schemeClr val="tx1">
                    <a:tint val="75000"/>
                  </a:schemeClr>
                </a:solidFill>
                <a:effectLst>
                  <a:outerShdw blurRad="635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None/>
              <a:defRPr lang="en-US" sz="2400" kern="1200">
                <a:solidFill>
                  <a:schemeClr val="tx1">
                    <a:tint val="75000"/>
                  </a:schemeClr>
                </a:solidFill>
                <a:effectLst>
                  <a:outerShdw blurRad="635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None/>
              <a:defRPr lang="en-US" sz="2400" kern="1200">
                <a:solidFill>
                  <a:schemeClr val="tx1">
                    <a:tint val="75000"/>
                  </a:schemeClr>
                </a:solidFill>
                <a:effectLst>
                  <a:outerShdw blurRad="635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90000"/>
              </a:lnSpc>
              <a:spcBef>
                <a:spcPct val="20000"/>
              </a:spcBef>
              <a:buFontTx/>
              <a:buNone/>
              <a:defRPr lang="en-US" sz="2400" kern="1200">
                <a:solidFill>
                  <a:schemeClr val="tx1">
                    <a:tint val="75000"/>
                  </a:schemeClr>
                </a:solidFill>
                <a:effectLst>
                  <a:outerShdw blurRad="635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de-DE" sz="1300" dirty="0"/>
          </a:p>
          <a:p>
            <a:pPr lvl="0">
              <a:lnSpc>
                <a:spcPct val="120000"/>
              </a:lnSpc>
            </a:pPr>
            <a:r>
              <a:rPr lang="de-DE" sz="2600" dirty="0"/>
              <a:t>https://twitter.com/bkimminich</a:t>
            </a:r>
          </a:p>
          <a:p>
            <a:pPr lvl="0">
              <a:lnSpc>
                <a:spcPct val="120000"/>
              </a:lnSpc>
            </a:pPr>
            <a:r>
              <a:rPr lang="de-DE" sz="2600" dirty="0"/>
              <a:t>https://linkedin.com/in/bkimminich</a:t>
            </a:r>
          </a:p>
          <a:p>
            <a:pPr>
              <a:lnSpc>
                <a:spcPct val="120000"/>
              </a:lnSpc>
            </a:pPr>
            <a:r>
              <a:rPr lang="de-DE" sz="2600" dirty="0"/>
              <a:t>https://google.com/+BjörnKimminich</a:t>
            </a:r>
          </a:p>
          <a:p>
            <a:pPr>
              <a:lnSpc>
                <a:spcPct val="120000"/>
              </a:lnSpc>
            </a:pPr>
            <a:r>
              <a:rPr lang="de-DE" sz="2600" dirty="0"/>
              <a:t>http://slideshare.net/BjrnKimminich/</a:t>
            </a:r>
          </a:p>
          <a:p>
            <a:endParaRPr lang="de-DE" dirty="0"/>
          </a:p>
        </p:txBody>
      </p:sp>
      <p:pic>
        <p:nvPicPr>
          <p:cNvPr id="144386" name="Picture 2" descr="https://abs.twimg.com/a/1372759208/images/resources/twitter-bird-white-on-blu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4360" y="4653137"/>
            <a:ext cx="319835" cy="319835"/>
          </a:xfrm>
          <a:prstGeom prst="rect">
            <a:avLst/>
          </a:prstGeom>
          <a:noFill/>
        </p:spPr>
      </p:pic>
      <p:pic>
        <p:nvPicPr>
          <p:cNvPr id="7" name="Picture 2" descr="http://developer.linkedin.com/sites/default/files/LinkedIn_Logo16p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3636" y="5037480"/>
            <a:ext cx="319835" cy="319835"/>
          </a:xfrm>
          <a:prstGeom prst="rect">
            <a:avLst/>
          </a:prstGeom>
          <a:noFill/>
        </p:spPr>
      </p:pic>
      <p:pic>
        <p:nvPicPr>
          <p:cNvPr id="8" name="Picture 5" descr="http://www.gstatic.com/images/icons/gplus-2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3636" y="5413422"/>
            <a:ext cx="319835" cy="319835"/>
          </a:xfrm>
          <a:prstGeom prst="rect">
            <a:avLst/>
          </a:prstGeom>
          <a:noFill/>
        </p:spPr>
      </p:pic>
      <p:pic>
        <p:nvPicPr>
          <p:cNvPr id="146433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7172" y="5789197"/>
            <a:ext cx="310250" cy="29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Credits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2254250" y="2924945"/>
            <a:ext cx="7681913" cy="461665"/>
          </a:xfrm>
        </p:spPr>
        <p:txBody>
          <a:bodyPr/>
          <a:lstStyle/>
          <a:p>
            <a:r>
              <a:rPr lang="de-DE" dirty="0" smtClean="0"/>
              <a:t>Background Image: </a:t>
            </a:r>
            <a:r>
              <a:rPr lang="de-DE" dirty="0" err="1" smtClean="0"/>
              <a:t>Demonplay</a:t>
            </a:r>
            <a:r>
              <a:rPr lang="de-DE" dirty="0" smtClean="0"/>
              <a:t> </a:t>
            </a:r>
            <a:r>
              <a:rPr lang="de-DE" sz="1000" dirty="0"/>
              <a:t>(</a:t>
            </a:r>
            <a:r>
              <a:rPr lang="de-DE" sz="1000" dirty="0" err="1"/>
              <a:t>Permission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use</a:t>
            </a:r>
            <a:r>
              <a:rPr lang="de-DE" sz="1000" dirty="0"/>
              <a:t> </a:t>
            </a:r>
            <a:r>
              <a:rPr lang="de-DE" sz="1000" dirty="0" err="1"/>
              <a:t>granted</a:t>
            </a:r>
            <a:r>
              <a:rPr lang="de-DE" sz="1000" dirty="0"/>
              <a:t>)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Other Images:</a:t>
            </a:r>
          </a:p>
          <a:p>
            <a:pPr>
              <a:buBlip>
                <a:blip r:embed="rId2"/>
              </a:buBlip>
            </a:pPr>
            <a:r>
              <a:rPr lang="de-DE" sz="2000" dirty="0"/>
              <a:t>Blizzard Entertainment </a:t>
            </a:r>
            <a:r>
              <a:rPr lang="de-DE" sz="1000" dirty="0"/>
              <a:t>(</a:t>
            </a:r>
            <a:r>
              <a:rPr lang="de-DE" sz="1000" dirty="0" err="1"/>
              <a:t>Permission</a:t>
            </a:r>
            <a:r>
              <a:rPr lang="de-DE" sz="1000" dirty="0"/>
              <a:t> </a:t>
            </a:r>
            <a:r>
              <a:rPr lang="de-DE" sz="1000" dirty="0" err="1"/>
              <a:t>of</a:t>
            </a:r>
            <a:r>
              <a:rPr lang="de-DE" sz="1000" dirty="0"/>
              <a:t> </a:t>
            </a:r>
            <a:r>
              <a:rPr lang="de-DE" sz="1000" dirty="0" err="1"/>
              <a:t>use</a:t>
            </a:r>
            <a:r>
              <a:rPr lang="de-DE" sz="1000" dirty="0"/>
              <a:t> </a:t>
            </a:r>
            <a:r>
              <a:rPr lang="de-DE" sz="1000" dirty="0" err="1"/>
              <a:t>requested</a:t>
            </a:r>
            <a:r>
              <a:rPr lang="de-DE" sz="1000" dirty="0"/>
              <a:t>)</a:t>
            </a:r>
            <a:endParaRPr lang="de-DE" sz="2000" dirty="0"/>
          </a:p>
          <a:p>
            <a:pPr>
              <a:buBlip>
                <a:blip r:embed="rId2"/>
              </a:buBlip>
            </a:pPr>
            <a:r>
              <a:rPr lang="en-US" sz="2000" dirty="0"/>
              <a:t>Wikipedia, </a:t>
            </a:r>
            <a:r>
              <a:rPr lang="en-US" sz="2000" dirty="0" err="1" smtClean="0"/>
              <a:t>Github</a:t>
            </a:r>
            <a:endParaRPr lang="en-US" sz="2000" dirty="0"/>
          </a:p>
          <a:p>
            <a:pPr>
              <a:buBlip>
                <a:blip r:embed="rId2"/>
              </a:buBlip>
            </a:pPr>
            <a:r>
              <a:rPr lang="en-US" sz="2000" dirty="0"/>
              <a:t>Allmystery.de, Gueball.de, Natekohl.net, Scenicreflections.com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Hearthstone: Heroes of </a:t>
            </a:r>
            <a:r>
              <a:rPr lang="en-US" sz="1800" dirty="0" err="1"/>
              <a:t>Warcraft</a:t>
            </a:r>
            <a:r>
              <a:rPr lang="en-US" sz="1800" dirty="0"/>
              <a:t>® is a trademark or registered trademark of Blizzard Entertainment, Inc., in the U.S. and/or other countries.</a:t>
            </a:r>
            <a:endParaRPr lang="de-DE" sz="1800" dirty="0"/>
          </a:p>
          <a:p>
            <a:endParaRPr lang="de-DE" dirty="0" smtClean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Kata</a:t>
            </a:r>
            <a:endParaRPr lang="de-DE" dirty="0"/>
          </a:p>
        </p:txBody>
      </p:sp>
      <p:sp>
        <p:nvSpPr>
          <p:cNvPr id="6" name="Abgerundete rechteckige Legende 5"/>
          <p:cNvSpPr/>
          <p:nvPr/>
        </p:nvSpPr>
        <p:spPr bwMode="auto">
          <a:xfrm>
            <a:off x="5231904" y="2636912"/>
            <a:ext cx="6408712" cy="2376264"/>
          </a:xfrm>
          <a:prstGeom prst="wedgeRoundRectCallout">
            <a:avLst>
              <a:gd name="adj1" fmla="val -62207"/>
              <a:gd name="adj2" fmla="val 2900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 err="1">
                <a:latin typeface="Candara" pitchFamily="34" charset="0"/>
              </a:rPr>
              <a:t>Kata</a:t>
            </a:r>
            <a:r>
              <a:rPr lang="en-US" sz="2400" dirty="0">
                <a:latin typeface="Candara" pitchFamily="34" charset="0"/>
              </a:rPr>
              <a:t> (</a:t>
            </a:r>
            <a:r>
              <a:rPr lang="ja-JP" altLang="en-US" sz="2400" dirty="0">
                <a:latin typeface="Candara" pitchFamily="34" charset="0"/>
              </a:rPr>
              <a:t>型 </a:t>
            </a:r>
            <a:r>
              <a:rPr lang="en-US" altLang="ja-JP" sz="2400" dirty="0">
                <a:latin typeface="Candara" pitchFamily="34" charset="0"/>
              </a:rPr>
              <a:t>or </a:t>
            </a:r>
            <a:r>
              <a:rPr lang="ja-JP" altLang="en-US" sz="2400" dirty="0">
                <a:latin typeface="Candara" pitchFamily="34" charset="0"/>
              </a:rPr>
              <a:t>形</a:t>
            </a:r>
            <a:r>
              <a:rPr lang="en-US" sz="2400" dirty="0">
                <a:latin typeface="Candara" pitchFamily="34" charset="0"/>
              </a:rPr>
              <a:t> </a:t>
            </a:r>
            <a:r>
              <a:rPr lang="en-US" sz="2400" i="1" dirty="0">
                <a:latin typeface="Candara" pitchFamily="34" charset="0"/>
              </a:rPr>
              <a:t>literally: "form”</a:t>
            </a:r>
            <a:r>
              <a:rPr lang="en-US" sz="2400" dirty="0">
                <a:latin typeface="Candara" pitchFamily="34" charset="0"/>
              </a:rPr>
              <a:t>) is a Japanese word describing detailed choreographed patterns of movements practiced either solo or in pairs.</a:t>
            </a:r>
            <a:endParaRPr lang="de-DE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pic>
        <p:nvPicPr>
          <p:cNvPr id="31750" name="Picture 6" descr="http://www.karate-normandie.fr/wp-content/uploads/2011/06/Hangetsu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1464" y="2016224"/>
            <a:ext cx="3020474" cy="4437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Trading</a:t>
            </a:r>
            <a:r>
              <a:rPr lang="de-DE" dirty="0" smtClean="0"/>
              <a:t> Card Game (TCG)</a:t>
            </a:r>
            <a:endParaRPr lang="de-DE" dirty="0"/>
          </a:p>
        </p:txBody>
      </p:sp>
      <p:pic>
        <p:nvPicPr>
          <p:cNvPr id="1026" name="Picture 2" descr="File:TC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0606" y="2372430"/>
            <a:ext cx="6572264" cy="4485571"/>
          </a:xfrm>
          <a:prstGeom prst="rect">
            <a:avLst/>
          </a:prstGeom>
          <a:noFill/>
        </p:spPr>
      </p:pic>
      <p:sp>
        <p:nvSpPr>
          <p:cNvPr id="5" name="Abgerundete rechteckige Legende 4"/>
          <p:cNvSpPr/>
          <p:nvPr/>
        </p:nvSpPr>
        <p:spPr bwMode="auto">
          <a:xfrm>
            <a:off x="767408" y="1988840"/>
            <a:ext cx="5185716" cy="4297680"/>
          </a:xfrm>
          <a:prstGeom prst="wedgeRoundRectCallout">
            <a:avLst>
              <a:gd name="adj1" fmla="val 75015"/>
              <a:gd name="adj2" fmla="val -1425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A […] </a:t>
            </a:r>
            <a:r>
              <a:rPr lang="en-US" sz="2400" b="1" dirty="0"/>
              <a:t>trading card game</a:t>
            </a:r>
            <a:r>
              <a:rPr lang="en-US" sz="2400" dirty="0"/>
              <a:t> (</a:t>
            </a:r>
            <a:r>
              <a:rPr lang="en-US" sz="2400" b="1" dirty="0"/>
              <a:t>TCG</a:t>
            </a:r>
            <a:r>
              <a:rPr lang="en-US" sz="2400" dirty="0"/>
              <a:t>) […] is a card game that uses specially designed sets of playing cards […] mass-produced for trading or </a:t>
            </a:r>
            <a:r>
              <a:rPr lang="en-US" sz="2400" dirty="0" err="1"/>
              <a:t>collectibility</a:t>
            </a:r>
            <a:r>
              <a:rPr lang="en-US" sz="2400" dirty="0"/>
              <a:t>, and it must have rules for strategic game play. Acquiring these cards may be done by trading with other players or buying card packs.</a:t>
            </a:r>
            <a:endParaRPr lang="de-DE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Hearthstone</a:t>
            </a:r>
            <a:r>
              <a:rPr lang="de-DE" dirty="0" smtClean="0"/>
              <a:t>: </a:t>
            </a:r>
            <a:r>
              <a:rPr lang="de-DE" dirty="0" err="1" smtClean="0"/>
              <a:t>Heroes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Warcraft</a:t>
            </a:r>
            <a:r>
              <a:rPr lang="de-DE" dirty="0" smtClean="0"/>
              <a:t>®</a:t>
            </a:r>
            <a:endParaRPr lang="de-DE" dirty="0"/>
          </a:p>
        </p:txBody>
      </p:sp>
      <p:pic>
        <p:nvPicPr>
          <p:cNvPr id="6" name="Picture 2" descr="http://cdn.blizzard.gamespress.com/propressroom/Content/Artwork/Eva/BlizzardLive/artwork/2013/10/pv3-20131021121327/Hearthstone%20UI%20Gui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8907" y="1755031"/>
            <a:ext cx="8280920" cy="49743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Kata </a:t>
            </a:r>
            <a:r>
              <a:rPr lang="de-DE" dirty="0" err="1" smtClean="0"/>
              <a:t>Trading</a:t>
            </a:r>
            <a:r>
              <a:rPr lang="de-DE" dirty="0" smtClean="0"/>
              <a:t> Card Game</a:t>
            </a:r>
            <a:endParaRPr lang="de-DE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3553" y="1755032"/>
            <a:ext cx="8296275" cy="4986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rafik 86" descr="hand_blu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28048" y="1196296"/>
            <a:ext cx="2808312" cy="315943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Player Setup</a:t>
            </a:r>
            <a:endParaRPr lang="de-DE" dirty="0"/>
          </a:p>
        </p:txBody>
      </p:sp>
      <p:grpSp>
        <p:nvGrpSpPr>
          <p:cNvPr id="3" name="Gruppieren 45"/>
          <p:cNvGrpSpPr/>
          <p:nvPr/>
        </p:nvGrpSpPr>
        <p:grpSpPr>
          <a:xfrm>
            <a:off x="2351584" y="4581128"/>
            <a:ext cx="648072" cy="864096"/>
            <a:chOff x="827584" y="4581128"/>
            <a:chExt cx="648072" cy="864096"/>
          </a:xfrm>
        </p:grpSpPr>
        <p:pic>
          <p:nvPicPr>
            <p:cNvPr id="26" name="Grafik 25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584" y="4725144"/>
              <a:ext cx="576064" cy="576064"/>
            </a:xfrm>
            <a:prstGeom prst="rect">
              <a:avLst/>
            </a:prstGeom>
          </p:spPr>
        </p:pic>
        <p:sp>
          <p:nvSpPr>
            <p:cNvPr id="4" name="Eine Ecke des Rechtecks schneiden 3"/>
            <p:cNvSpPr/>
            <p:nvPr/>
          </p:nvSpPr>
          <p:spPr bwMode="auto">
            <a:xfrm>
              <a:off x="827584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0</a:t>
              </a:r>
            </a:p>
          </p:txBody>
        </p:sp>
      </p:grpSp>
      <p:grpSp>
        <p:nvGrpSpPr>
          <p:cNvPr id="24" name="Gruppieren 46"/>
          <p:cNvGrpSpPr/>
          <p:nvPr/>
        </p:nvGrpSpPr>
        <p:grpSpPr>
          <a:xfrm>
            <a:off x="3071664" y="4581128"/>
            <a:ext cx="648072" cy="864096"/>
            <a:chOff x="1619672" y="4581128"/>
            <a:chExt cx="648072" cy="864096"/>
          </a:xfrm>
        </p:grpSpPr>
        <p:pic>
          <p:nvPicPr>
            <p:cNvPr id="27" name="Grafik 26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672" y="4725144"/>
              <a:ext cx="576064" cy="576064"/>
            </a:xfrm>
            <a:prstGeom prst="rect">
              <a:avLst/>
            </a:prstGeom>
          </p:spPr>
        </p:pic>
        <p:sp>
          <p:nvSpPr>
            <p:cNvPr id="5" name="Eine Ecke des Rechtecks schneiden 4"/>
            <p:cNvSpPr/>
            <p:nvPr/>
          </p:nvSpPr>
          <p:spPr bwMode="auto">
            <a:xfrm>
              <a:off x="1619672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0</a:t>
              </a:r>
            </a:p>
          </p:txBody>
        </p:sp>
      </p:grpSp>
      <p:grpSp>
        <p:nvGrpSpPr>
          <p:cNvPr id="46" name="Gruppieren 48"/>
          <p:cNvGrpSpPr/>
          <p:nvPr/>
        </p:nvGrpSpPr>
        <p:grpSpPr>
          <a:xfrm>
            <a:off x="4511824" y="4581128"/>
            <a:ext cx="648072" cy="864096"/>
            <a:chOff x="3203848" y="4581128"/>
            <a:chExt cx="648072" cy="864096"/>
          </a:xfrm>
        </p:grpSpPr>
        <p:pic>
          <p:nvPicPr>
            <p:cNvPr id="29" name="Grafik 28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3848" y="4725144"/>
              <a:ext cx="576064" cy="576064"/>
            </a:xfrm>
            <a:prstGeom prst="rect">
              <a:avLst/>
            </a:prstGeom>
          </p:spPr>
        </p:pic>
        <p:sp>
          <p:nvSpPr>
            <p:cNvPr id="7" name="Eine Ecke des Rechtecks schneiden 6"/>
            <p:cNvSpPr/>
            <p:nvPr/>
          </p:nvSpPr>
          <p:spPr bwMode="auto">
            <a:xfrm>
              <a:off x="3203848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1</a:t>
              </a:r>
            </a:p>
          </p:txBody>
        </p:sp>
      </p:grpSp>
      <p:grpSp>
        <p:nvGrpSpPr>
          <p:cNvPr id="47" name="Gruppieren 49"/>
          <p:cNvGrpSpPr/>
          <p:nvPr/>
        </p:nvGrpSpPr>
        <p:grpSpPr>
          <a:xfrm>
            <a:off x="5231904" y="4581128"/>
            <a:ext cx="648072" cy="864096"/>
            <a:chOff x="3995936" y="4581128"/>
            <a:chExt cx="648072" cy="864096"/>
          </a:xfrm>
        </p:grpSpPr>
        <p:pic>
          <p:nvPicPr>
            <p:cNvPr id="30" name="Grafik 29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5936" y="4725144"/>
              <a:ext cx="576064" cy="576064"/>
            </a:xfrm>
            <a:prstGeom prst="rect">
              <a:avLst/>
            </a:prstGeom>
          </p:spPr>
        </p:pic>
        <p:sp>
          <p:nvSpPr>
            <p:cNvPr id="8" name="Eine Ecke des Rechtecks schneiden 7"/>
            <p:cNvSpPr/>
            <p:nvPr/>
          </p:nvSpPr>
          <p:spPr bwMode="auto">
            <a:xfrm>
              <a:off x="399593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2</a:t>
              </a:r>
            </a:p>
          </p:txBody>
        </p:sp>
      </p:grpSp>
      <p:grpSp>
        <p:nvGrpSpPr>
          <p:cNvPr id="48" name="Gruppieren 50"/>
          <p:cNvGrpSpPr/>
          <p:nvPr/>
        </p:nvGrpSpPr>
        <p:grpSpPr>
          <a:xfrm>
            <a:off x="5951984" y="4581128"/>
            <a:ext cx="648072" cy="864096"/>
            <a:chOff x="4788024" y="4581128"/>
            <a:chExt cx="648072" cy="864096"/>
          </a:xfrm>
        </p:grpSpPr>
        <p:pic>
          <p:nvPicPr>
            <p:cNvPr id="31" name="Grafik 30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8024" y="4725144"/>
              <a:ext cx="576064" cy="576064"/>
            </a:xfrm>
            <a:prstGeom prst="rect">
              <a:avLst/>
            </a:prstGeom>
          </p:spPr>
        </p:pic>
        <p:sp>
          <p:nvSpPr>
            <p:cNvPr id="9" name="Eine Ecke des Rechtecks schneiden 8"/>
            <p:cNvSpPr/>
            <p:nvPr/>
          </p:nvSpPr>
          <p:spPr bwMode="auto">
            <a:xfrm>
              <a:off x="4788024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2</a:t>
              </a:r>
            </a:p>
          </p:txBody>
        </p:sp>
      </p:grpSp>
      <p:grpSp>
        <p:nvGrpSpPr>
          <p:cNvPr id="49" name="Gruppieren 51"/>
          <p:cNvGrpSpPr/>
          <p:nvPr/>
        </p:nvGrpSpPr>
        <p:grpSpPr>
          <a:xfrm>
            <a:off x="6672064" y="4581128"/>
            <a:ext cx="648072" cy="864096"/>
            <a:chOff x="5580112" y="4581128"/>
            <a:chExt cx="648072" cy="864096"/>
          </a:xfrm>
        </p:grpSpPr>
        <p:pic>
          <p:nvPicPr>
            <p:cNvPr id="32" name="Grafik 31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0112" y="4725144"/>
              <a:ext cx="576064" cy="576064"/>
            </a:xfrm>
            <a:prstGeom prst="rect">
              <a:avLst/>
            </a:prstGeom>
          </p:spPr>
        </p:pic>
        <p:sp>
          <p:nvSpPr>
            <p:cNvPr id="10" name="Eine Ecke des Rechtecks schneiden 9"/>
            <p:cNvSpPr/>
            <p:nvPr/>
          </p:nvSpPr>
          <p:spPr bwMode="auto">
            <a:xfrm>
              <a:off x="5580112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2</a:t>
              </a:r>
            </a:p>
          </p:txBody>
        </p:sp>
      </p:grpSp>
      <p:grpSp>
        <p:nvGrpSpPr>
          <p:cNvPr id="51" name="Gruppieren 53"/>
          <p:cNvGrpSpPr/>
          <p:nvPr/>
        </p:nvGrpSpPr>
        <p:grpSpPr>
          <a:xfrm>
            <a:off x="8112224" y="4581128"/>
            <a:ext cx="648072" cy="864096"/>
            <a:chOff x="7164288" y="4581128"/>
            <a:chExt cx="648072" cy="864096"/>
          </a:xfrm>
        </p:grpSpPr>
        <p:pic>
          <p:nvPicPr>
            <p:cNvPr id="34" name="Grafik 33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4288" y="4725144"/>
              <a:ext cx="576064" cy="576064"/>
            </a:xfrm>
            <a:prstGeom prst="rect">
              <a:avLst/>
            </a:prstGeom>
          </p:spPr>
        </p:pic>
        <p:sp>
          <p:nvSpPr>
            <p:cNvPr id="12" name="Eine Ecke des Rechtecks schneiden 11"/>
            <p:cNvSpPr/>
            <p:nvPr/>
          </p:nvSpPr>
          <p:spPr bwMode="auto">
            <a:xfrm>
              <a:off x="7164288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3</a:t>
              </a:r>
            </a:p>
          </p:txBody>
        </p:sp>
      </p:grpSp>
      <p:grpSp>
        <p:nvGrpSpPr>
          <p:cNvPr id="52" name="Gruppieren 54"/>
          <p:cNvGrpSpPr/>
          <p:nvPr/>
        </p:nvGrpSpPr>
        <p:grpSpPr>
          <a:xfrm>
            <a:off x="8832304" y="4581128"/>
            <a:ext cx="648072" cy="864096"/>
            <a:chOff x="7956376" y="4581128"/>
            <a:chExt cx="648072" cy="864096"/>
          </a:xfrm>
        </p:grpSpPr>
        <p:pic>
          <p:nvPicPr>
            <p:cNvPr id="35" name="Grafik 34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6376" y="4725144"/>
              <a:ext cx="576064" cy="576064"/>
            </a:xfrm>
            <a:prstGeom prst="rect">
              <a:avLst/>
            </a:prstGeom>
          </p:spPr>
        </p:pic>
        <p:sp>
          <p:nvSpPr>
            <p:cNvPr id="13" name="Eine Ecke des Rechtecks schneiden 12"/>
            <p:cNvSpPr/>
            <p:nvPr/>
          </p:nvSpPr>
          <p:spPr bwMode="auto">
            <a:xfrm>
              <a:off x="795637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3</a:t>
              </a:r>
            </a:p>
          </p:txBody>
        </p:sp>
      </p:grpSp>
      <p:grpSp>
        <p:nvGrpSpPr>
          <p:cNvPr id="53" name="Gruppieren 55"/>
          <p:cNvGrpSpPr/>
          <p:nvPr/>
        </p:nvGrpSpPr>
        <p:grpSpPr>
          <a:xfrm>
            <a:off x="2351584" y="5589240"/>
            <a:ext cx="648072" cy="864096"/>
            <a:chOff x="827584" y="5589240"/>
            <a:chExt cx="648072" cy="864096"/>
          </a:xfrm>
        </p:grpSpPr>
        <p:pic>
          <p:nvPicPr>
            <p:cNvPr id="44" name="Grafik 43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584" y="5733256"/>
              <a:ext cx="576064" cy="576064"/>
            </a:xfrm>
            <a:prstGeom prst="rect">
              <a:avLst/>
            </a:prstGeom>
          </p:spPr>
        </p:pic>
        <p:sp>
          <p:nvSpPr>
            <p:cNvPr id="14" name="Eine Ecke des Rechtecks schneiden 13"/>
            <p:cNvSpPr/>
            <p:nvPr/>
          </p:nvSpPr>
          <p:spPr bwMode="auto">
            <a:xfrm>
              <a:off x="827584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3</a:t>
              </a:r>
            </a:p>
          </p:txBody>
        </p:sp>
      </p:grpSp>
      <p:grpSp>
        <p:nvGrpSpPr>
          <p:cNvPr id="54" name="Gruppieren 56"/>
          <p:cNvGrpSpPr/>
          <p:nvPr/>
        </p:nvGrpSpPr>
        <p:grpSpPr>
          <a:xfrm>
            <a:off x="3071664" y="5589240"/>
            <a:ext cx="648072" cy="864096"/>
            <a:chOff x="1619672" y="5589240"/>
            <a:chExt cx="648072" cy="864096"/>
          </a:xfrm>
        </p:grpSpPr>
        <p:pic>
          <p:nvPicPr>
            <p:cNvPr id="45" name="Grafik 44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672" y="5733256"/>
              <a:ext cx="576064" cy="576064"/>
            </a:xfrm>
            <a:prstGeom prst="rect">
              <a:avLst/>
            </a:prstGeom>
          </p:spPr>
        </p:pic>
        <p:sp>
          <p:nvSpPr>
            <p:cNvPr id="15" name="Eine Ecke des Rechtecks schneiden 14"/>
            <p:cNvSpPr/>
            <p:nvPr/>
          </p:nvSpPr>
          <p:spPr bwMode="auto">
            <a:xfrm>
              <a:off x="1619672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4</a:t>
              </a:r>
            </a:p>
          </p:txBody>
        </p:sp>
      </p:grpSp>
      <p:grpSp>
        <p:nvGrpSpPr>
          <p:cNvPr id="55" name="Gruppieren 57"/>
          <p:cNvGrpSpPr/>
          <p:nvPr/>
        </p:nvGrpSpPr>
        <p:grpSpPr>
          <a:xfrm>
            <a:off x="3791744" y="5589240"/>
            <a:ext cx="648072" cy="864096"/>
            <a:chOff x="2411760" y="5589240"/>
            <a:chExt cx="648072" cy="864096"/>
          </a:xfrm>
        </p:grpSpPr>
        <p:pic>
          <p:nvPicPr>
            <p:cNvPr id="42" name="Grafik 41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1760" y="5733256"/>
              <a:ext cx="576064" cy="576064"/>
            </a:xfrm>
            <a:prstGeom prst="rect">
              <a:avLst/>
            </a:prstGeom>
          </p:spPr>
        </p:pic>
        <p:sp>
          <p:nvSpPr>
            <p:cNvPr id="16" name="Eine Ecke des Rechtecks schneiden 15"/>
            <p:cNvSpPr/>
            <p:nvPr/>
          </p:nvSpPr>
          <p:spPr bwMode="auto">
            <a:xfrm>
              <a:off x="2411760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4</a:t>
              </a:r>
            </a:p>
          </p:txBody>
        </p:sp>
      </p:grpSp>
      <p:grpSp>
        <p:nvGrpSpPr>
          <p:cNvPr id="56" name="Gruppieren 58"/>
          <p:cNvGrpSpPr/>
          <p:nvPr/>
        </p:nvGrpSpPr>
        <p:grpSpPr>
          <a:xfrm>
            <a:off x="4511824" y="5589240"/>
            <a:ext cx="648072" cy="864096"/>
            <a:chOff x="3203848" y="5589240"/>
            <a:chExt cx="648072" cy="864096"/>
          </a:xfrm>
        </p:grpSpPr>
        <p:pic>
          <p:nvPicPr>
            <p:cNvPr id="43" name="Grafik 42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3848" y="5733256"/>
              <a:ext cx="576064" cy="576064"/>
            </a:xfrm>
            <a:prstGeom prst="rect">
              <a:avLst/>
            </a:prstGeom>
          </p:spPr>
        </p:pic>
        <p:sp>
          <p:nvSpPr>
            <p:cNvPr id="17" name="Eine Ecke des Rechtecks schneiden 16"/>
            <p:cNvSpPr/>
            <p:nvPr/>
          </p:nvSpPr>
          <p:spPr bwMode="auto">
            <a:xfrm>
              <a:off x="3203848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4</a:t>
              </a:r>
            </a:p>
          </p:txBody>
        </p:sp>
      </p:grpSp>
      <p:grpSp>
        <p:nvGrpSpPr>
          <p:cNvPr id="57" name="Gruppieren 59"/>
          <p:cNvGrpSpPr/>
          <p:nvPr/>
        </p:nvGrpSpPr>
        <p:grpSpPr>
          <a:xfrm>
            <a:off x="5231904" y="5589240"/>
            <a:ext cx="648072" cy="864096"/>
            <a:chOff x="3995936" y="5589240"/>
            <a:chExt cx="648072" cy="864096"/>
          </a:xfrm>
        </p:grpSpPr>
        <p:pic>
          <p:nvPicPr>
            <p:cNvPr id="40" name="Grafik 39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5936" y="5733256"/>
              <a:ext cx="576064" cy="576064"/>
            </a:xfrm>
            <a:prstGeom prst="rect">
              <a:avLst/>
            </a:prstGeom>
          </p:spPr>
        </p:pic>
        <p:sp>
          <p:nvSpPr>
            <p:cNvPr id="18" name="Eine Ecke des Rechtecks schneiden 17"/>
            <p:cNvSpPr/>
            <p:nvPr/>
          </p:nvSpPr>
          <p:spPr bwMode="auto">
            <a:xfrm>
              <a:off x="3995936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5</a:t>
              </a:r>
            </a:p>
          </p:txBody>
        </p:sp>
      </p:grpSp>
      <p:grpSp>
        <p:nvGrpSpPr>
          <p:cNvPr id="59" name="Gruppieren 61"/>
          <p:cNvGrpSpPr/>
          <p:nvPr/>
        </p:nvGrpSpPr>
        <p:grpSpPr>
          <a:xfrm>
            <a:off x="6672064" y="5589240"/>
            <a:ext cx="648072" cy="864096"/>
            <a:chOff x="5580112" y="5589240"/>
            <a:chExt cx="648072" cy="864096"/>
          </a:xfrm>
        </p:grpSpPr>
        <p:pic>
          <p:nvPicPr>
            <p:cNvPr id="38" name="Grafik 37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0112" y="5733256"/>
              <a:ext cx="576064" cy="576064"/>
            </a:xfrm>
            <a:prstGeom prst="rect">
              <a:avLst/>
            </a:prstGeom>
          </p:spPr>
        </p:pic>
        <p:sp>
          <p:nvSpPr>
            <p:cNvPr id="20" name="Eine Ecke des Rechtecks schneiden 19"/>
            <p:cNvSpPr/>
            <p:nvPr/>
          </p:nvSpPr>
          <p:spPr bwMode="auto">
            <a:xfrm>
              <a:off x="5580112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6</a:t>
              </a:r>
            </a:p>
          </p:txBody>
        </p:sp>
      </p:grpSp>
      <p:grpSp>
        <p:nvGrpSpPr>
          <p:cNvPr id="60" name="Gruppieren 62"/>
          <p:cNvGrpSpPr/>
          <p:nvPr/>
        </p:nvGrpSpPr>
        <p:grpSpPr>
          <a:xfrm>
            <a:off x="7392144" y="5589240"/>
            <a:ext cx="648072" cy="864096"/>
            <a:chOff x="6372200" y="5589240"/>
            <a:chExt cx="648072" cy="864096"/>
          </a:xfrm>
        </p:grpSpPr>
        <p:pic>
          <p:nvPicPr>
            <p:cNvPr id="39" name="Grafik 38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2200" y="5733256"/>
              <a:ext cx="576064" cy="576064"/>
            </a:xfrm>
            <a:prstGeom prst="rect">
              <a:avLst/>
            </a:prstGeom>
          </p:spPr>
        </p:pic>
        <p:sp>
          <p:nvSpPr>
            <p:cNvPr id="21" name="Eine Ecke des Rechtecks schneiden 20"/>
            <p:cNvSpPr/>
            <p:nvPr/>
          </p:nvSpPr>
          <p:spPr bwMode="auto">
            <a:xfrm>
              <a:off x="6372200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6</a:t>
              </a:r>
            </a:p>
          </p:txBody>
        </p:sp>
      </p:grpSp>
      <p:grpSp>
        <p:nvGrpSpPr>
          <p:cNvPr id="61" name="Gruppieren 63"/>
          <p:cNvGrpSpPr/>
          <p:nvPr/>
        </p:nvGrpSpPr>
        <p:grpSpPr>
          <a:xfrm>
            <a:off x="8112224" y="5589240"/>
            <a:ext cx="648072" cy="864096"/>
            <a:chOff x="7164288" y="5589240"/>
            <a:chExt cx="648072" cy="864096"/>
          </a:xfrm>
        </p:grpSpPr>
        <p:pic>
          <p:nvPicPr>
            <p:cNvPr id="36" name="Grafik 35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64288" y="5733256"/>
              <a:ext cx="576064" cy="576064"/>
            </a:xfrm>
            <a:prstGeom prst="rect">
              <a:avLst/>
            </a:prstGeom>
          </p:spPr>
        </p:pic>
        <p:sp>
          <p:nvSpPr>
            <p:cNvPr id="22" name="Eine Ecke des Rechtecks schneiden 21"/>
            <p:cNvSpPr/>
            <p:nvPr/>
          </p:nvSpPr>
          <p:spPr bwMode="auto">
            <a:xfrm>
              <a:off x="7164288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7</a:t>
              </a:r>
            </a:p>
          </p:txBody>
        </p:sp>
      </p:grpSp>
      <p:grpSp>
        <p:nvGrpSpPr>
          <p:cNvPr id="62" name="Gruppieren 64"/>
          <p:cNvGrpSpPr/>
          <p:nvPr/>
        </p:nvGrpSpPr>
        <p:grpSpPr>
          <a:xfrm>
            <a:off x="8832304" y="5589240"/>
            <a:ext cx="648072" cy="864096"/>
            <a:chOff x="7956376" y="5589240"/>
            <a:chExt cx="648072" cy="864096"/>
          </a:xfrm>
        </p:grpSpPr>
        <p:pic>
          <p:nvPicPr>
            <p:cNvPr id="37" name="Grafik 36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6376" y="5733256"/>
              <a:ext cx="576064" cy="576064"/>
            </a:xfrm>
            <a:prstGeom prst="rect">
              <a:avLst/>
            </a:prstGeom>
          </p:spPr>
        </p:pic>
        <p:sp>
          <p:nvSpPr>
            <p:cNvPr id="23" name="Eine Ecke des Rechtecks schneiden 22"/>
            <p:cNvSpPr/>
            <p:nvPr/>
          </p:nvSpPr>
          <p:spPr bwMode="auto">
            <a:xfrm>
              <a:off x="7956376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8</a:t>
              </a:r>
            </a:p>
          </p:txBody>
        </p:sp>
      </p:grpSp>
      <p:grpSp>
        <p:nvGrpSpPr>
          <p:cNvPr id="63" name="Gruppieren 96"/>
          <p:cNvGrpSpPr/>
          <p:nvPr/>
        </p:nvGrpSpPr>
        <p:grpSpPr>
          <a:xfrm>
            <a:off x="2423592" y="1988840"/>
            <a:ext cx="1524000" cy="2133600"/>
            <a:chOff x="899592" y="1988840"/>
            <a:chExt cx="1524000" cy="2133600"/>
          </a:xfrm>
        </p:grpSpPr>
        <p:pic>
          <p:nvPicPr>
            <p:cNvPr id="66" name="Grafik 65" descr="Health_value_back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92" y="1988840"/>
              <a:ext cx="1524000" cy="2133600"/>
            </a:xfrm>
            <a:prstGeom prst="rect">
              <a:avLst/>
            </a:prstGeom>
          </p:spPr>
        </p:pic>
        <p:sp>
          <p:nvSpPr>
            <p:cNvPr id="72" name="Textfeld 71"/>
            <p:cNvSpPr txBox="1"/>
            <p:nvPr/>
          </p:nvSpPr>
          <p:spPr>
            <a:xfrm>
              <a:off x="1199456" y="2636912"/>
              <a:ext cx="9813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30</a:t>
              </a:r>
            </a:p>
          </p:txBody>
        </p:sp>
      </p:grpSp>
      <p:grpSp>
        <p:nvGrpSpPr>
          <p:cNvPr id="64" name="Gruppieren 97"/>
          <p:cNvGrpSpPr/>
          <p:nvPr/>
        </p:nvGrpSpPr>
        <p:grpSpPr>
          <a:xfrm>
            <a:off x="4019600" y="2132856"/>
            <a:ext cx="1944216" cy="1944216"/>
            <a:chOff x="2495600" y="2132856"/>
            <a:chExt cx="1944216" cy="1944216"/>
          </a:xfrm>
        </p:grpSpPr>
        <p:pic>
          <p:nvPicPr>
            <p:cNvPr id="69" name="Grafik 68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600" y="2132856"/>
              <a:ext cx="1944216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Textfeld 73"/>
            <p:cNvSpPr txBox="1"/>
            <p:nvPr/>
          </p:nvSpPr>
          <p:spPr>
            <a:xfrm>
              <a:off x="2855640" y="2564904"/>
              <a:ext cx="123623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0/0</a:t>
              </a:r>
            </a:p>
          </p:txBody>
        </p:sp>
      </p:grpSp>
      <p:sp>
        <p:nvSpPr>
          <p:cNvPr id="75" name="Abgerundete rechteckige Legende 74"/>
          <p:cNvSpPr/>
          <p:nvPr/>
        </p:nvSpPr>
        <p:spPr bwMode="auto">
          <a:xfrm>
            <a:off x="2279576" y="1268760"/>
            <a:ext cx="2016224" cy="648072"/>
          </a:xfrm>
          <a:prstGeom prst="wedgeRoundRectCallout">
            <a:avLst>
              <a:gd name="adj1" fmla="val 12106"/>
              <a:gd name="adj2" fmla="val 12557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Health</a:t>
            </a:r>
            <a:endParaRPr lang="de-DE" sz="3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76" name="Abgerundete rechteckige Legende 75"/>
          <p:cNvSpPr/>
          <p:nvPr/>
        </p:nvSpPr>
        <p:spPr bwMode="auto">
          <a:xfrm>
            <a:off x="4655840" y="1412776"/>
            <a:ext cx="2016224" cy="648072"/>
          </a:xfrm>
          <a:prstGeom prst="wedgeRoundRectCallout">
            <a:avLst>
              <a:gd name="adj1" fmla="val 171"/>
              <a:gd name="adj2" fmla="val 11221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Mana</a:t>
            </a:r>
            <a:endParaRPr lang="de-DE" sz="3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77" name="Abgerundete rechteckige Legende 76"/>
          <p:cNvSpPr/>
          <p:nvPr/>
        </p:nvSpPr>
        <p:spPr bwMode="auto">
          <a:xfrm>
            <a:off x="9622972" y="4797152"/>
            <a:ext cx="937525" cy="1872208"/>
          </a:xfrm>
          <a:prstGeom prst="wedgeRoundRectCallout">
            <a:avLst>
              <a:gd name="adj1" fmla="val -96777"/>
              <a:gd name="adj2" fmla="val -1728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eaVert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Deck</a:t>
            </a:r>
          </a:p>
        </p:txBody>
      </p:sp>
      <p:grpSp>
        <p:nvGrpSpPr>
          <p:cNvPr id="73" name="Gruppieren 47"/>
          <p:cNvGrpSpPr/>
          <p:nvPr/>
        </p:nvGrpSpPr>
        <p:grpSpPr>
          <a:xfrm>
            <a:off x="3791744" y="4581128"/>
            <a:ext cx="648072" cy="864096"/>
            <a:chOff x="2411760" y="4581128"/>
            <a:chExt cx="648072" cy="864096"/>
          </a:xfrm>
        </p:grpSpPr>
        <p:pic>
          <p:nvPicPr>
            <p:cNvPr id="78" name="Grafik 77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1760" y="4725144"/>
              <a:ext cx="576064" cy="576064"/>
            </a:xfrm>
            <a:prstGeom prst="rect">
              <a:avLst/>
            </a:prstGeom>
          </p:spPr>
        </p:pic>
        <p:sp>
          <p:nvSpPr>
            <p:cNvPr id="79" name="Eine Ecke des Rechtecks schneiden 78"/>
            <p:cNvSpPr/>
            <p:nvPr/>
          </p:nvSpPr>
          <p:spPr bwMode="auto">
            <a:xfrm>
              <a:off x="2411760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1</a:t>
              </a:r>
            </a:p>
          </p:txBody>
        </p:sp>
      </p:grpSp>
      <p:grpSp>
        <p:nvGrpSpPr>
          <p:cNvPr id="80" name="Gruppieren 52"/>
          <p:cNvGrpSpPr/>
          <p:nvPr/>
        </p:nvGrpSpPr>
        <p:grpSpPr>
          <a:xfrm>
            <a:off x="7392144" y="4581128"/>
            <a:ext cx="648072" cy="864096"/>
            <a:chOff x="6372200" y="4581128"/>
            <a:chExt cx="648072" cy="864096"/>
          </a:xfrm>
        </p:grpSpPr>
        <p:pic>
          <p:nvPicPr>
            <p:cNvPr id="81" name="Grafik 80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2200" y="4725144"/>
              <a:ext cx="576064" cy="576064"/>
            </a:xfrm>
            <a:prstGeom prst="rect">
              <a:avLst/>
            </a:prstGeom>
          </p:spPr>
        </p:pic>
        <p:sp>
          <p:nvSpPr>
            <p:cNvPr id="82" name="Eine Ecke des Rechtecks schneiden 81"/>
            <p:cNvSpPr/>
            <p:nvPr/>
          </p:nvSpPr>
          <p:spPr bwMode="auto">
            <a:xfrm>
              <a:off x="6372200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3</a:t>
              </a:r>
            </a:p>
          </p:txBody>
        </p:sp>
      </p:grpSp>
      <p:grpSp>
        <p:nvGrpSpPr>
          <p:cNvPr id="83" name="Gruppieren 60"/>
          <p:cNvGrpSpPr/>
          <p:nvPr/>
        </p:nvGrpSpPr>
        <p:grpSpPr>
          <a:xfrm>
            <a:off x="5951984" y="5589240"/>
            <a:ext cx="648072" cy="864096"/>
            <a:chOff x="4788024" y="5589240"/>
            <a:chExt cx="648072" cy="864096"/>
          </a:xfrm>
        </p:grpSpPr>
        <p:pic>
          <p:nvPicPr>
            <p:cNvPr id="84" name="Grafik 83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8024" y="5733256"/>
              <a:ext cx="576064" cy="576064"/>
            </a:xfrm>
            <a:prstGeom prst="rect">
              <a:avLst/>
            </a:prstGeom>
          </p:spPr>
        </p:pic>
        <p:sp>
          <p:nvSpPr>
            <p:cNvPr id="85" name="Eine Ecke des Rechtecks schneiden 84"/>
            <p:cNvSpPr/>
            <p:nvPr/>
          </p:nvSpPr>
          <p:spPr bwMode="auto">
            <a:xfrm>
              <a:off x="4788024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5</a:t>
              </a:r>
            </a:p>
          </p:txBody>
        </p:sp>
      </p:grpSp>
      <p:sp>
        <p:nvSpPr>
          <p:cNvPr id="86" name="Abgerundete rechteckige Legende 85"/>
          <p:cNvSpPr/>
          <p:nvPr/>
        </p:nvSpPr>
        <p:spPr bwMode="auto">
          <a:xfrm>
            <a:off x="7788696" y="1412776"/>
            <a:ext cx="1475656" cy="864096"/>
          </a:xfrm>
          <a:prstGeom prst="wedgeRoundRectCallout">
            <a:avLst>
              <a:gd name="adj1" fmla="val -46552"/>
              <a:gd name="adj2" fmla="val 10412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Hand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7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770" decel="100000"/>
                                        <p:tgtEl>
                                          <p:spTgt spid="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9" dur="7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1" dur="77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7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770" decel="100000"/>
                                        <p:tgtEl>
                                          <p:spTgt spid="2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5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51" dur="77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5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53" dur="77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5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5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70" decel="100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770" decel="100000"/>
                                        <p:tgtEl>
                                          <p:spTgt spid="7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5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60" dur="77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6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62" dur="77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6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4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70" decel="100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770" decel="100000"/>
                                        <p:tgtEl>
                                          <p:spTgt spid="4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6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69" dur="77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7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71" dur="77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7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3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70" decel="100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770" decel="100000"/>
                                        <p:tgtEl>
                                          <p:spTgt spid="4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7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78" dur="77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7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80" dur="77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8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2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70" decel="100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770" decel="100000"/>
                                        <p:tgtEl>
                                          <p:spTgt spid="4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8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87" dur="77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8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89" dur="77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9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91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70" decel="100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770" decel="100000"/>
                                        <p:tgtEl>
                                          <p:spTgt spid="60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96" dur="77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9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98" dur="77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9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0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70" decel="100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770" decel="100000"/>
                                        <p:tgtEl>
                                          <p:spTgt spid="4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0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5" dur="77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0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07" dur="77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0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09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70" decel="100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770" decel="100000"/>
                                        <p:tgtEl>
                                          <p:spTgt spid="80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14" dur="77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16" dur="77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1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8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70" decel="100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770" decel="100000"/>
                                        <p:tgtEl>
                                          <p:spTgt spid="51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2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23" dur="77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2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5" dur="77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2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27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70" decel="100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0" dur="770" decel="100000"/>
                                        <p:tgtEl>
                                          <p:spTgt spid="5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3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32" dur="77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3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34" dur="77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6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70" decel="100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9" dur="770" decel="100000"/>
                                        <p:tgtEl>
                                          <p:spTgt spid="5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4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41" dur="77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4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43" dur="77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4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5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70" decel="100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8" dur="770" decel="100000"/>
                                        <p:tgtEl>
                                          <p:spTgt spid="5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4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50" dur="77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5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52" dur="77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5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54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70" decel="100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7" dur="770" decel="100000"/>
                                        <p:tgtEl>
                                          <p:spTgt spid="55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5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59" dur="77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6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61" dur="77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6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63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770" decel="100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6" dur="770" decel="100000"/>
                                        <p:tgtEl>
                                          <p:spTgt spid="5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6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68" dur="77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6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70" dur="77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7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2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770" decel="100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5" dur="770" decel="100000"/>
                                        <p:tgtEl>
                                          <p:spTgt spid="5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7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77" dur="77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7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79" dur="77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80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1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70" decel="100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4" dur="770" decel="100000"/>
                                        <p:tgtEl>
                                          <p:spTgt spid="8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8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86" dur="77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8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88" dur="77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8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0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770" decel="100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3" dur="770" decel="100000"/>
                                        <p:tgtEl>
                                          <p:spTgt spid="5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9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95" dur="77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9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97" dur="77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98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99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770" decel="100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2" dur="770" decel="100000"/>
                                        <p:tgtEl>
                                          <p:spTgt spid="61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0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04" dur="77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0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06" dur="77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0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8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770" decel="100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1" dur="770" decel="100000"/>
                                        <p:tgtEl>
                                          <p:spTgt spid="6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1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13" dur="77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1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15" dur="77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1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000"/>
                            </p:stCondLst>
                            <p:childTnLst>
                              <p:par>
                                <p:cTn id="21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0.30117 -0.2581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52" y="-12917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0.03711 -0.22662 " pathEditMode="relative" rAng="0" ptsTypes="AA">
                                      <p:cBhvr>
                                        <p:cTn id="22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" y="-11343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98 -0.00949 L 0.18308 -0.3456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96" y="-16806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000"/>
                            </p:stCondLst>
                            <p:childTnLst>
                              <p:par>
                                <p:cTn id="23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76" grpId="0" animBg="1"/>
      <p:bldP spid="76" grpId="1" animBg="1"/>
      <p:bldP spid="77" grpId="0" animBg="1"/>
      <p:bldP spid="8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uppieren 49"/>
          <p:cNvGrpSpPr/>
          <p:nvPr/>
        </p:nvGrpSpPr>
        <p:grpSpPr>
          <a:xfrm>
            <a:off x="10560496" y="4437112"/>
            <a:ext cx="648072" cy="864096"/>
            <a:chOff x="3995936" y="4581128"/>
            <a:chExt cx="648072" cy="864096"/>
          </a:xfrm>
        </p:grpSpPr>
        <p:pic>
          <p:nvPicPr>
            <p:cNvPr id="90" name="Grafik 89" descr="Hearthstone_mana_crystal_45x4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5936" y="4725144"/>
              <a:ext cx="576064" cy="576064"/>
            </a:xfrm>
            <a:prstGeom prst="rect">
              <a:avLst/>
            </a:prstGeom>
          </p:spPr>
        </p:pic>
        <p:sp>
          <p:nvSpPr>
            <p:cNvPr id="91" name="Eine Ecke des Rechtecks schneiden 90"/>
            <p:cNvSpPr/>
            <p:nvPr/>
          </p:nvSpPr>
          <p:spPr bwMode="auto">
            <a:xfrm>
              <a:off x="399593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2</a:t>
              </a:r>
            </a:p>
          </p:txBody>
        </p:sp>
      </p:grpSp>
      <p:grpSp>
        <p:nvGrpSpPr>
          <p:cNvPr id="127" name="Gruppieren 49"/>
          <p:cNvGrpSpPr/>
          <p:nvPr/>
        </p:nvGrpSpPr>
        <p:grpSpPr>
          <a:xfrm>
            <a:off x="10056440" y="5733256"/>
            <a:ext cx="648072" cy="864096"/>
            <a:chOff x="3995936" y="4581128"/>
            <a:chExt cx="648072" cy="864096"/>
          </a:xfrm>
        </p:grpSpPr>
        <p:pic>
          <p:nvPicPr>
            <p:cNvPr id="128" name="Grafik 127" descr="Hearthstone_mana_crystal_45x4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5936" y="4725144"/>
              <a:ext cx="576064" cy="576064"/>
            </a:xfrm>
            <a:prstGeom prst="rect">
              <a:avLst/>
            </a:prstGeom>
          </p:spPr>
        </p:pic>
        <p:sp>
          <p:nvSpPr>
            <p:cNvPr id="129" name="Eine Ecke des Rechtecks schneiden 128"/>
            <p:cNvSpPr/>
            <p:nvPr/>
          </p:nvSpPr>
          <p:spPr bwMode="auto">
            <a:xfrm>
              <a:off x="399593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 smtClean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7</a:t>
              </a: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1864" y="1844824"/>
            <a:ext cx="2664296" cy="35077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8" name="Grafik 107" descr="Attack_value_b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11584" y="980729"/>
            <a:ext cx="1415928" cy="1633763"/>
          </a:xfrm>
          <a:prstGeom prst="rect">
            <a:avLst/>
          </a:prstGeom>
        </p:spPr>
      </p:pic>
      <p:sp>
        <p:nvSpPr>
          <p:cNvPr id="123" name="Abgerundete rechteckige Legende 122"/>
          <p:cNvSpPr/>
          <p:nvPr/>
        </p:nvSpPr>
        <p:spPr bwMode="auto">
          <a:xfrm>
            <a:off x="3083496" y="980728"/>
            <a:ext cx="1800200" cy="1224136"/>
          </a:xfrm>
          <a:prstGeom prst="wedgeRoundRectCallout">
            <a:avLst>
              <a:gd name="adj1" fmla="val -75744"/>
              <a:gd name="adj2" fmla="val 3049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Active</a:t>
            </a: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 Player</a:t>
            </a:r>
          </a:p>
        </p:txBody>
      </p:sp>
      <p:grpSp>
        <p:nvGrpSpPr>
          <p:cNvPr id="46" name="Gruppieren 48"/>
          <p:cNvGrpSpPr/>
          <p:nvPr/>
        </p:nvGrpSpPr>
        <p:grpSpPr>
          <a:xfrm>
            <a:off x="1283296" y="4365104"/>
            <a:ext cx="648072" cy="864096"/>
            <a:chOff x="3203848" y="4581128"/>
            <a:chExt cx="648072" cy="864096"/>
          </a:xfrm>
        </p:grpSpPr>
        <p:pic>
          <p:nvPicPr>
            <p:cNvPr id="29" name="Grafik 28" descr="Hearthstone_mana_crystal_45x4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3848" y="4725144"/>
              <a:ext cx="576064" cy="576064"/>
            </a:xfrm>
            <a:prstGeom prst="rect">
              <a:avLst/>
            </a:prstGeom>
          </p:spPr>
        </p:pic>
        <p:sp>
          <p:nvSpPr>
            <p:cNvPr id="7" name="Eine Ecke des Rechtecks schneiden 6"/>
            <p:cNvSpPr/>
            <p:nvPr/>
          </p:nvSpPr>
          <p:spPr bwMode="auto">
            <a:xfrm>
              <a:off x="3203848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1</a:t>
              </a:r>
            </a:p>
          </p:txBody>
        </p:sp>
      </p:grpSp>
      <p:grpSp>
        <p:nvGrpSpPr>
          <p:cNvPr id="50" name="Gruppieren 52"/>
          <p:cNvGrpSpPr/>
          <p:nvPr/>
        </p:nvGrpSpPr>
        <p:grpSpPr>
          <a:xfrm>
            <a:off x="2003376" y="4365104"/>
            <a:ext cx="648072" cy="864096"/>
            <a:chOff x="6372200" y="4581128"/>
            <a:chExt cx="648072" cy="864096"/>
          </a:xfrm>
        </p:grpSpPr>
        <p:pic>
          <p:nvPicPr>
            <p:cNvPr id="33" name="Grafik 32" descr="Hearthstone_mana_crystal_45x4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2200" y="4725144"/>
              <a:ext cx="576064" cy="576064"/>
            </a:xfrm>
            <a:prstGeom prst="rect">
              <a:avLst/>
            </a:prstGeom>
          </p:spPr>
        </p:pic>
        <p:sp>
          <p:nvSpPr>
            <p:cNvPr id="11" name="Eine Ecke des Rechtecks schneiden 10"/>
            <p:cNvSpPr/>
            <p:nvPr/>
          </p:nvSpPr>
          <p:spPr bwMode="auto">
            <a:xfrm>
              <a:off x="6372200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3</a:t>
              </a:r>
            </a:p>
          </p:txBody>
        </p:sp>
      </p:grpSp>
      <p:grpSp>
        <p:nvGrpSpPr>
          <p:cNvPr id="57" name="Gruppieren 59"/>
          <p:cNvGrpSpPr/>
          <p:nvPr/>
        </p:nvGrpSpPr>
        <p:grpSpPr>
          <a:xfrm>
            <a:off x="2723456" y="4365104"/>
            <a:ext cx="648072" cy="864096"/>
            <a:chOff x="3995936" y="5589240"/>
            <a:chExt cx="648072" cy="864096"/>
          </a:xfrm>
        </p:grpSpPr>
        <p:pic>
          <p:nvPicPr>
            <p:cNvPr id="40" name="Grafik 39" descr="Hearthstone_mana_crystal_45x4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5936" y="5733256"/>
              <a:ext cx="576064" cy="576064"/>
            </a:xfrm>
            <a:prstGeom prst="rect">
              <a:avLst/>
            </a:prstGeom>
          </p:spPr>
        </p:pic>
        <p:sp>
          <p:nvSpPr>
            <p:cNvPr id="18" name="Eine Ecke des Rechtecks schneiden 17"/>
            <p:cNvSpPr/>
            <p:nvPr/>
          </p:nvSpPr>
          <p:spPr bwMode="auto">
            <a:xfrm>
              <a:off x="3995936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5</a:t>
              </a:r>
            </a:p>
          </p:txBody>
        </p:sp>
      </p:grpSp>
      <p:grpSp>
        <p:nvGrpSpPr>
          <p:cNvPr id="71" name="Gruppieren 64"/>
          <p:cNvGrpSpPr/>
          <p:nvPr/>
        </p:nvGrpSpPr>
        <p:grpSpPr>
          <a:xfrm>
            <a:off x="2147392" y="5733256"/>
            <a:ext cx="648072" cy="864096"/>
            <a:chOff x="7956376" y="5589240"/>
            <a:chExt cx="648072" cy="864096"/>
          </a:xfrm>
        </p:grpSpPr>
        <p:pic>
          <p:nvPicPr>
            <p:cNvPr id="72" name="Grafik 71" descr="Hearthstone_mana_crystal_45x4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6376" y="5733256"/>
              <a:ext cx="576064" cy="576064"/>
            </a:xfrm>
            <a:prstGeom prst="rect">
              <a:avLst/>
            </a:prstGeom>
          </p:spPr>
        </p:pic>
        <p:sp>
          <p:nvSpPr>
            <p:cNvPr id="74" name="Eine Ecke des Rechtecks schneiden 73"/>
            <p:cNvSpPr/>
            <p:nvPr/>
          </p:nvSpPr>
          <p:spPr bwMode="auto">
            <a:xfrm>
              <a:off x="7956376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8</a:t>
              </a:r>
            </a:p>
          </p:txBody>
        </p:sp>
      </p:grpSp>
      <p:grpSp>
        <p:nvGrpSpPr>
          <p:cNvPr id="80" name="Gruppieren 97"/>
          <p:cNvGrpSpPr/>
          <p:nvPr/>
        </p:nvGrpSpPr>
        <p:grpSpPr>
          <a:xfrm>
            <a:off x="2579440" y="2276872"/>
            <a:ext cx="1944216" cy="1944216"/>
            <a:chOff x="2495600" y="2132856"/>
            <a:chExt cx="1944216" cy="1944216"/>
          </a:xfrm>
        </p:grpSpPr>
        <p:pic>
          <p:nvPicPr>
            <p:cNvPr id="81" name="Grafik 80" descr="Hearthstone_mana_crystal_45x4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5600" y="2132856"/>
              <a:ext cx="1944216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Textfeld 81"/>
            <p:cNvSpPr txBox="1"/>
            <p:nvPr/>
          </p:nvSpPr>
          <p:spPr>
            <a:xfrm>
              <a:off x="2927648" y="2564904"/>
              <a:ext cx="108234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0/1</a:t>
              </a:r>
            </a:p>
          </p:txBody>
        </p:sp>
      </p:grpSp>
      <p:grpSp>
        <p:nvGrpSpPr>
          <p:cNvPr id="111" name="Gruppieren 97"/>
          <p:cNvGrpSpPr/>
          <p:nvPr/>
        </p:nvGrpSpPr>
        <p:grpSpPr>
          <a:xfrm>
            <a:off x="2579440" y="2276872"/>
            <a:ext cx="1944216" cy="1944216"/>
            <a:chOff x="2495600" y="2132856"/>
            <a:chExt cx="1944216" cy="1944216"/>
          </a:xfrm>
        </p:grpSpPr>
        <p:pic>
          <p:nvPicPr>
            <p:cNvPr id="112" name="Grafik 111" descr="Hearthstone_mana_crystal_45x4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5600" y="2132856"/>
              <a:ext cx="1944216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Textfeld 112"/>
            <p:cNvSpPr txBox="1"/>
            <p:nvPr/>
          </p:nvSpPr>
          <p:spPr>
            <a:xfrm>
              <a:off x="2999656" y="2564904"/>
              <a:ext cx="9284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1/1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Gameplay</a:t>
            </a:r>
            <a:endParaRPr lang="de-DE" dirty="0"/>
          </a:p>
        </p:txBody>
      </p:sp>
      <p:grpSp>
        <p:nvGrpSpPr>
          <p:cNvPr id="3" name="Gruppieren 45"/>
          <p:cNvGrpSpPr/>
          <p:nvPr/>
        </p:nvGrpSpPr>
        <p:grpSpPr>
          <a:xfrm>
            <a:off x="1931368" y="5517232"/>
            <a:ext cx="648072" cy="864096"/>
            <a:chOff x="827584" y="4581128"/>
            <a:chExt cx="648072" cy="864096"/>
          </a:xfrm>
        </p:grpSpPr>
        <p:pic>
          <p:nvPicPr>
            <p:cNvPr id="26" name="Grafik 25" descr="Hearthstone_mana_crystal_45x4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584" y="4725144"/>
              <a:ext cx="576064" cy="576064"/>
            </a:xfrm>
            <a:prstGeom prst="rect">
              <a:avLst/>
            </a:prstGeom>
          </p:spPr>
        </p:pic>
        <p:sp>
          <p:nvSpPr>
            <p:cNvPr id="4" name="Eine Ecke des Rechtecks schneiden 3"/>
            <p:cNvSpPr/>
            <p:nvPr/>
          </p:nvSpPr>
          <p:spPr bwMode="auto">
            <a:xfrm>
              <a:off x="827584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24" name="Gruppieren 46"/>
          <p:cNvGrpSpPr/>
          <p:nvPr/>
        </p:nvGrpSpPr>
        <p:grpSpPr>
          <a:xfrm>
            <a:off x="2003376" y="5589240"/>
            <a:ext cx="648072" cy="864096"/>
            <a:chOff x="1619672" y="4581128"/>
            <a:chExt cx="648072" cy="864096"/>
          </a:xfrm>
        </p:grpSpPr>
        <p:pic>
          <p:nvPicPr>
            <p:cNvPr id="27" name="Grafik 26" descr="Hearthstone_mana_crystal_45x4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9672" y="4725144"/>
              <a:ext cx="576064" cy="576064"/>
            </a:xfrm>
            <a:prstGeom prst="rect">
              <a:avLst/>
            </a:prstGeom>
          </p:spPr>
        </p:pic>
        <p:sp>
          <p:nvSpPr>
            <p:cNvPr id="5" name="Eine Ecke des Rechtecks schneiden 4"/>
            <p:cNvSpPr/>
            <p:nvPr/>
          </p:nvSpPr>
          <p:spPr bwMode="auto">
            <a:xfrm>
              <a:off x="1619672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25" name="Gruppieren 47"/>
          <p:cNvGrpSpPr/>
          <p:nvPr/>
        </p:nvGrpSpPr>
        <p:grpSpPr>
          <a:xfrm>
            <a:off x="2075384" y="5661248"/>
            <a:ext cx="648072" cy="864096"/>
            <a:chOff x="2411760" y="4581128"/>
            <a:chExt cx="648072" cy="864096"/>
          </a:xfrm>
        </p:grpSpPr>
        <p:pic>
          <p:nvPicPr>
            <p:cNvPr id="28" name="Grafik 27" descr="Hearthstone_mana_crystal_45x4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1760" y="4725144"/>
              <a:ext cx="576064" cy="576064"/>
            </a:xfrm>
            <a:prstGeom prst="rect">
              <a:avLst/>
            </a:prstGeom>
          </p:spPr>
        </p:pic>
        <p:sp>
          <p:nvSpPr>
            <p:cNvPr id="6" name="Eine Ecke des Rechtecks schneiden 5"/>
            <p:cNvSpPr/>
            <p:nvPr/>
          </p:nvSpPr>
          <p:spPr bwMode="auto">
            <a:xfrm>
              <a:off x="2411760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47" name="Gruppieren 49"/>
          <p:cNvGrpSpPr/>
          <p:nvPr/>
        </p:nvGrpSpPr>
        <p:grpSpPr>
          <a:xfrm>
            <a:off x="9840416" y="4437112"/>
            <a:ext cx="648072" cy="864096"/>
            <a:chOff x="3995936" y="4581128"/>
            <a:chExt cx="648072" cy="864096"/>
          </a:xfrm>
        </p:grpSpPr>
        <p:pic>
          <p:nvPicPr>
            <p:cNvPr id="30" name="Grafik 29" descr="Hearthstone_mana_crystal_45x4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95936" y="4725144"/>
              <a:ext cx="576064" cy="576064"/>
            </a:xfrm>
            <a:prstGeom prst="rect">
              <a:avLst/>
            </a:prstGeom>
          </p:spPr>
        </p:pic>
        <p:sp>
          <p:nvSpPr>
            <p:cNvPr id="8" name="Eine Ecke des Rechtecks schneiden 7"/>
            <p:cNvSpPr/>
            <p:nvPr/>
          </p:nvSpPr>
          <p:spPr bwMode="auto">
            <a:xfrm>
              <a:off x="399593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2</a:t>
              </a:r>
            </a:p>
          </p:txBody>
        </p:sp>
      </p:grpSp>
      <p:grpSp>
        <p:nvGrpSpPr>
          <p:cNvPr id="53" name="Gruppieren 55"/>
          <p:cNvGrpSpPr/>
          <p:nvPr/>
        </p:nvGrpSpPr>
        <p:grpSpPr>
          <a:xfrm>
            <a:off x="2147392" y="5733256"/>
            <a:ext cx="648072" cy="864096"/>
            <a:chOff x="827584" y="5589240"/>
            <a:chExt cx="648072" cy="864096"/>
          </a:xfrm>
        </p:grpSpPr>
        <p:pic>
          <p:nvPicPr>
            <p:cNvPr id="44" name="Grafik 43" descr="Hearthstone_mana_crystal_45x4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584" y="5733256"/>
              <a:ext cx="576064" cy="576064"/>
            </a:xfrm>
            <a:prstGeom prst="rect">
              <a:avLst/>
            </a:prstGeom>
          </p:spPr>
        </p:pic>
        <p:sp>
          <p:nvSpPr>
            <p:cNvPr id="14" name="Eine Ecke des Rechtecks schneiden 13"/>
            <p:cNvSpPr/>
            <p:nvPr/>
          </p:nvSpPr>
          <p:spPr bwMode="auto">
            <a:xfrm>
              <a:off x="827584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73" name="Gruppieren 96"/>
          <p:cNvGrpSpPr/>
          <p:nvPr/>
        </p:nvGrpSpPr>
        <p:grpSpPr>
          <a:xfrm>
            <a:off x="1127448" y="2132856"/>
            <a:ext cx="1524000" cy="2133600"/>
            <a:chOff x="899592" y="1988840"/>
            <a:chExt cx="1524000" cy="2133600"/>
          </a:xfrm>
        </p:grpSpPr>
        <p:pic>
          <p:nvPicPr>
            <p:cNvPr id="78" name="Grafik 77" descr="Health_value_back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592" y="1988840"/>
              <a:ext cx="1524000" cy="2133600"/>
            </a:xfrm>
            <a:prstGeom prst="rect">
              <a:avLst/>
            </a:prstGeom>
          </p:spPr>
        </p:pic>
        <p:sp>
          <p:nvSpPr>
            <p:cNvPr id="79" name="Textfeld 78"/>
            <p:cNvSpPr txBox="1"/>
            <p:nvPr/>
          </p:nvSpPr>
          <p:spPr>
            <a:xfrm>
              <a:off x="1199456" y="2636912"/>
              <a:ext cx="9813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30</a:t>
              </a:r>
            </a:p>
          </p:txBody>
        </p:sp>
      </p:grpSp>
      <p:grpSp>
        <p:nvGrpSpPr>
          <p:cNvPr id="83" name="Gruppieren 96"/>
          <p:cNvGrpSpPr/>
          <p:nvPr/>
        </p:nvGrpSpPr>
        <p:grpSpPr>
          <a:xfrm>
            <a:off x="9756576" y="2132856"/>
            <a:ext cx="1524000" cy="2133600"/>
            <a:chOff x="899592" y="1988840"/>
            <a:chExt cx="1524000" cy="2133600"/>
          </a:xfrm>
        </p:grpSpPr>
        <p:pic>
          <p:nvPicPr>
            <p:cNvPr id="84" name="Grafik 83" descr="Health_value_back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592" y="1988840"/>
              <a:ext cx="1524000" cy="2133600"/>
            </a:xfrm>
            <a:prstGeom prst="rect">
              <a:avLst/>
            </a:prstGeom>
          </p:spPr>
        </p:pic>
        <p:sp>
          <p:nvSpPr>
            <p:cNvPr id="85" name="Textfeld 84"/>
            <p:cNvSpPr txBox="1"/>
            <p:nvPr/>
          </p:nvSpPr>
          <p:spPr>
            <a:xfrm>
              <a:off x="1199456" y="2636912"/>
              <a:ext cx="9813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30</a:t>
              </a:r>
            </a:p>
          </p:txBody>
        </p:sp>
      </p:grpSp>
      <p:grpSp>
        <p:nvGrpSpPr>
          <p:cNvPr id="86" name="Gruppieren 97"/>
          <p:cNvGrpSpPr/>
          <p:nvPr/>
        </p:nvGrpSpPr>
        <p:grpSpPr>
          <a:xfrm>
            <a:off x="7860704" y="2348880"/>
            <a:ext cx="1944216" cy="1944216"/>
            <a:chOff x="2495600" y="2132856"/>
            <a:chExt cx="1944216" cy="1944216"/>
          </a:xfrm>
        </p:grpSpPr>
        <p:pic>
          <p:nvPicPr>
            <p:cNvPr id="87" name="Grafik 86" descr="Hearthstone_mana_crystal_45x4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5600" y="2132856"/>
              <a:ext cx="1944216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Textfeld 87"/>
            <p:cNvSpPr txBox="1"/>
            <p:nvPr/>
          </p:nvSpPr>
          <p:spPr>
            <a:xfrm>
              <a:off x="2855640" y="2564904"/>
              <a:ext cx="123623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0/0</a:t>
              </a:r>
            </a:p>
          </p:txBody>
        </p:sp>
      </p:grpSp>
      <p:grpSp>
        <p:nvGrpSpPr>
          <p:cNvPr id="92" name="Gruppieren 45"/>
          <p:cNvGrpSpPr/>
          <p:nvPr/>
        </p:nvGrpSpPr>
        <p:grpSpPr>
          <a:xfrm>
            <a:off x="9840416" y="5517232"/>
            <a:ext cx="648072" cy="864096"/>
            <a:chOff x="827584" y="4581128"/>
            <a:chExt cx="648072" cy="864096"/>
          </a:xfrm>
        </p:grpSpPr>
        <p:pic>
          <p:nvPicPr>
            <p:cNvPr id="93" name="Grafik 92" descr="Hearthstone_mana_crystal_45x4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584" y="4725144"/>
              <a:ext cx="576064" cy="576064"/>
            </a:xfrm>
            <a:prstGeom prst="rect">
              <a:avLst/>
            </a:prstGeom>
          </p:spPr>
        </p:pic>
        <p:sp>
          <p:nvSpPr>
            <p:cNvPr id="94" name="Eine Ecke des Rechtecks schneiden 93"/>
            <p:cNvSpPr/>
            <p:nvPr/>
          </p:nvSpPr>
          <p:spPr bwMode="auto">
            <a:xfrm>
              <a:off x="827584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95" name="Gruppieren 46"/>
          <p:cNvGrpSpPr/>
          <p:nvPr/>
        </p:nvGrpSpPr>
        <p:grpSpPr>
          <a:xfrm>
            <a:off x="9912424" y="5589240"/>
            <a:ext cx="648072" cy="864096"/>
            <a:chOff x="1619672" y="4581128"/>
            <a:chExt cx="648072" cy="864096"/>
          </a:xfrm>
        </p:grpSpPr>
        <p:pic>
          <p:nvPicPr>
            <p:cNvPr id="97" name="Grafik 96" descr="Hearthstone_mana_crystal_45x4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9672" y="4725144"/>
              <a:ext cx="576064" cy="576064"/>
            </a:xfrm>
            <a:prstGeom prst="rect">
              <a:avLst/>
            </a:prstGeom>
          </p:spPr>
        </p:pic>
        <p:sp>
          <p:nvSpPr>
            <p:cNvPr id="98" name="Eine Ecke des Rechtecks schneiden 97"/>
            <p:cNvSpPr/>
            <p:nvPr/>
          </p:nvSpPr>
          <p:spPr bwMode="auto">
            <a:xfrm>
              <a:off x="1619672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99" name="Gruppieren 47"/>
          <p:cNvGrpSpPr/>
          <p:nvPr/>
        </p:nvGrpSpPr>
        <p:grpSpPr>
          <a:xfrm>
            <a:off x="9984432" y="5661248"/>
            <a:ext cx="648072" cy="864096"/>
            <a:chOff x="2411760" y="4581128"/>
            <a:chExt cx="648072" cy="864096"/>
          </a:xfrm>
        </p:grpSpPr>
        <p:pic>
          <p:nvPicPr>
            <p:cNvPr id="100" name="Grafik 99" descr="Hearthstone_mana_crystal_45x4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1760" y="4725144"/>
              <a:ext cx="576064" cy="576064"/>
            </a:xfrm>
            <a:prstGeom prst="rect">
              <a:avLst/>
            </a:prstGeom>
          </p:spPr>
        </p:pic>
        <p:sp>
          <p:nvSpPr>
            <p:cNvPr id="101" name="Eine Ecke des Rechtecks schneiden 100"/>
            <p:cNvSpPr/>
            <p:nvPr/>
          </p:nvSpPr>
          <p:spPr bwMode="auto">
            <a:xfrm>
              <a:off x="2411760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102" name="Gruppieren 55"/>
          <p:cNvGrpSpPr/>
          <p:nvPr/>
        </p:nvGrpSpPr>
        <p:grpSpPr>
          <a:xfrm>
            <a:off x="10056440" y="5733256"/>
            <a:ext cx="648072" cy="864096"/>
            <a:chOff x="827584" y="5589240"/>
            <a:chExt cx="648072" cy="864096"/>
          </a:xfrm>
        </p:grpSpPr>
        <p:pic>
          <p:nvPicPr>
            <p:cNvPr id="103" name="Grafik 102" descr="Hearthstone_mana_crystal_45x4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7584" y="5733256"/>
              <a:ext cx="576064" cy="576064"/>
            </a:xfrm>
            <a:prstGeom prst="rect">
              <a:avLst/>
            </a:prstGeom>
          </p:spPr>
        </p:pic>
        <p:sp>
          <p:nvSpPr>
            <p:cNvPr id="104" name="Eine Ecke des Rechtecks schneiden 103"/>
            <p:cNvSpPr/>
            <p:nvPr/>
          </p:nvSpPr>
          <p:spPr bwMode="auto">
            <a:xfrm>
              <a:off x="827584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105" name="Gruppieren 54"/>
          <p:cNvGrpSpPr/>
          <p:nvPr/>
        </p:nvGrpSpPr>
        <p:grpSpPr>
          <a:xfrm>
            <a:off x="9120336" y="4437112"/>
            <a:ext cx="648072" cy="864096"/>
            <a:chOff x="7956376" y="4581128"/>
            <a:chExt cx="648072" cy="864096"/>
          </a:xfrm>
        </p:grpSpPr>
        <p:pic>
          <p:nvPicPr>
            <p:cNvPr id="106" name="Grafik 105" descr="Hearthstone_mana_crystal_45x4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6376" y="4725144"/>
              <a:ext cx="576064" cy="576064"/>
            </a:xfrm>
            <a:prstGeom prst="rect">
              <a:avLst/>
            </a:prstGeom>
          </p:spPr>
        </p:pic>
        <p:sp>
          <p:nvSpPr>
            <p:cNvPr id="107" name="Eine Ecke des Rechtecks schneiden 106"/>
            <p:cNvSpPr/>
            <p:nvPr/>
          </p:nvSpPr>
          <p:spPr bwMode="auto">
            <a:xfrm>
              <a:off x="795637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3</a:t>
              </a:r>
            </a:p>
          </p:txBody>
        </p:sp>
      </p:grpSp>
      <p:sp>
        <p:nvSpPr>
          <p:cNvPr id="114" name="Abgerundete rechteckige Legende 113"/>
          <p:cNvSpPr/>
          <p:nvPr/>
        </p:nvSpPr>
        <p:spPr bwMode="auto">
          <a:xfrm>
            <a:off x="5303912" y="4725144"/>
            <a:ext cx="2376264" cy="1080120"/>
          </a:xfrm>
          <a:prstGeom prst="wedgeRoundRectCallout">
            <a:avLst>
              <a:gd name="adj1" fmla="val -28350"/>
              <a:gd name="adj2" fmla="val -10940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Play Card 1</a:t>
            </a:r>
          </a:p>
        </p:txBody>
      </p:sp>
      <p:grpSp>
        <p:nvGrpSpPr>
          <p:cNvPr id="116" name="Gruppieren 96"/>
          <p:cNvGrpSpPr/>
          <p:nvPr/>
        </p:nvGrpSpPr>
        <p:grpSpPr>
          <a:xfrm>
            <a:off x="9756576" y="2132856"/>
            <a:ext cx="1524000" cy="2133600"/>
            <a:chOff x="899592" y="1988840"/>
            <a:chExt cx="1524000" cy="2133600"/>
          </a:xfrm>
        </p:grpSpPr>
        <p:pic>
          <p:nvPicPr>
            <p:cNvPr id="117" name="Grafik 116" descr="Health_value_back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592" y="1988840"/>
              <a:ext cx="1524000" cy="2133600"/>
            </a:xfrm>
            <a:prstGeom prst="rect">
              <a:avLst/>
            </a:prstGeom>
          </p:spPr>
        </p:pic>
        <p:sp>
          <p:nvSpPr>
            <p:cNvPr id="118" name="Textfeld 117"/>
            <p:cNvSpPr txBox="1"/>
            <p:nvPr/>
          </p:nvSpPr>
          <p:spPr>
            <a:xfrm>
              <a:off x="1199456" y="2636912"/>
              <a:ext cx="96212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29</a:t>
              </a:r>
            </a:p>
          </p:txBody>
        </p:sp>
      </p:grpSp>
      <p:sp>
        <p:nvSpPr>
          <p:cNvPr id="119" name="Abgerundete rechteckige Legende 118"/>
          <p:cNvSpPr/>
          <p:nvPr/>
        </p:nvSpPr>
        <p:spPr bwMode="auto">
          <a:xfrm>
            <a:off x="8112224" y="908720"/>
            <a:ext cx="2664296" cy="1224136"/>
          </a:xfrm>
          <a:prstGeom prst="wedgeRoundRectCallout">
            <a:avLst>
              <a:gd name="adj1" fmla="val 34409"/>
              <a:gd name="adj2" fmla="val 101205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Cause</a:t>
            </a: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 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1 </a:t>
            </a: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Damage</a:t>
            </a:r>
            <a:endParaRPr lang="de-DE" sz="3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grpSp>
        <p:nvGrpSpPr>
          <p:cNvPr id="120" name="Gruppieren 97"/>
          <p:cNvGrpSpPr/>
          <p:nvPr/>
        </p:nvGrpSpPr>
        <p:grpSpPr>
          <a:xfrm>
            <a:off x="2579440" y="2276872"/>
            <a:ext cx="1944216" cy="1944216"/>
            <a:chOff x="2495600" y="2132856"/>
            <a:chExt cx="1944216" cy="1944216"/>
          </a:xfrm>
        </p:grpSpPr>
        <p:pic>
          <p:nvPicPr>
            <p:cNvPr id="121" name="Grafik 120" descr="Hearthstone_mana_crystal_45x45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5600" y="2132856"/>
              <a:ext cx="1944216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Textfeld 121"/>
            <p:cNvSpPr txBox="1"/>
            <p:nvPr/>
          </p:nvSpPr>
          <p:spPr>
            <a:xfrm>
              <a:off x="2855640" y="2564904"/>
              <a:ext cx="123623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0/0</a:t>
              </a:r>
            </a:p>
          </p:txBody>
        </p:sp>
      </p:grpSp>
      <p:sp>
        <p:nvSpPr>
          <p:cNvPr id="75" name="Abgerundete rechteckige Legende 74"/>
          <p:cNvSpPr/>
          <p:nvPr/>
        </p:nvSpPr>
        <p:spPr bwMode="auto">
          <a:xfrm>
            <a:off x="3371528" y="5661248"/>
            <a:ext cx="2376264" cy="1080120"/>
          </a:xfrm>
          <a:prstGeom prst="wedgeRoundRectCallout">
            <a:avLst>
              <a:gd name="adj1" fmla="val -33160"/>
              <a:gd name="adj2" fmla="val -9882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Draw Card</a:t>
            </a:r>
          </a:p>
        </p:txBody>
      </p:sp>
      <p:sp>
        <p:nvSpPr>
          <p:cNvPr id="76" name="Explosion 1 75"/>
          <p:cNvSpPr/>
          <p:nvPr/>
        </p:nvSpPr>
        <p:spPr bwMode="auto">
          <a:xfrm>
            <a:off x="9768408" y="2564904"/>
            <a:ext cx="1512168" cy="1656184"/>
          </a:xfrm>
          <a:prstGeom prst="irregularSeal1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7200" dirty="0">
                <a:solidFill>
                  <a:srgbClr val="FFFFFF"/>
                </a:solidFill>
                <a:effectLst>
                  <a:glow rad="228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-1</a:t>
            </a:r>
          </a:p>
        </p:txBody>
      </p:sp>
      <p:sp>
        <p:nvSpPr>
          <p:cNvPr id="109" name="Abgerundete rechteckige Legende 108"/>
          <p:cNvSpPr/>
          <p:nvPr/>
        </p:nvSpPr>
        <p:spPr bwMode="auto">
          <a:xfrm>
            <a:off x="3515544" y="764704"/>
            <a:ext cx="2304256" cy="1224136"/>
          </a:xfrm>
          <a:prstGeom prst="wedgeRoundRectCallout">
            <a:avLst>
              <a:gd name="adj1" fmla="val -34488"/>
              <a:gd name="adj2" fmla="val 12727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Receive</a:t>
            </a: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 +1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Mana</a:t>
            </a: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 Slot</a:t>
            </a:r>
          </a:p>
        </p:txBody>
      </p:sp>
      <p:sp>
        <p:nvSpPr>
          <p:cNvPr id="110" name="Abgerundete rechteckige Legende 109"/>
          <p:cNvSpPr/>
          <p:nvPr/>
        </p:nvSpPr>
        <p:spPr bwMode="auto">
          <a:xfrm>
            <a:off x="1355304" y="1124744"/>
            <a:ext cx="2304256" cy="1224136"/>
          </a:xfrm>
          <a:prstGeom prst="wedgeRoundRectCallout">
            <a:avLst>
              <a:gd name="adj1" fmla="val 33222"/>
              <a:gd name="adj2" fmla="val 10110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Replenish</a:t>
            </a:r>
            <a:endParaRPr lang="de-DE" sz="3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Mana</a:t>
            </a:r>
            <a:endParaRPr lang="de-DE" sz="3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115" name="Abgerundete rechteckige Legende 114"/>
          <p:cNvSpPr/>
          <p:nvPr/>
        </p:nvSpPr>
        <p:spPr bwMode="auto">
          <a:xfrm>
            <a:off x="4667672" y="1916832"/>
            <a:ext cx="1440160" cy="1224136"/>
          </a:xfrm>
          <a:prstGeom prst="wedgeRoundRectCallout">
            <a:avLst>
              <a:gd name="adj1" fmla="val -98412"/>
              <a:gd name="adj2" fmla="val 3830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Pay 1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Mana</a:t>
            </a:r>
            <a:endParaRPr lang="de-DE" sz="3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96" name="Abgerundete rechteckige Legende 95"/>
          <p:cNvSpPr/>
          <p:nvPr/>
        </p:nvSpPr>
        <p:spPr bwMode="auto">
          <a:xfrm>
            <a:off x="6240016" y="1556792"/>
            <a:ext cx="1800200" cy="1224136"/>
          </a:xfrm>
          <a:prstGeom prst="wedgeRoundRectCallout">
            <a:avLst>
              <a:gd name="adj1" fmla="val -32569"/>
              <a:gd name="adj2" fmla="val 8278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Game Table</a:t>
            </a:r>
            <a:endParaRPr lang="de-DE" sz="3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130" name="Abgerundete rechteckige Legende 129"/>
          <p:cNvSpPr/>
          <p:nvPr/>
        </p:nvSpPr>
        <p:spPr bwMode="auto">
          <a:xfrm>
            <a:off x="7392144" y="5589240"/>
            <a:ext cx="2376264" cy="1080120"/>
          </a:xfrm>
          <a:prstGeom prst="wedgeRoundRectCallout">
            <a:avLst>
              <a:gd name="adj1" fmla="val 118538"/>
              <a:gd name="adj2" fmla="val -10940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Draw extra Card</a:t>
            </a:r>
            <a:endParaRPr lang="de-DE" sz="36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17048E-6 L 0.10339 -0.1887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334E-6 -2.59259E-6 L 0.10831 -0.1993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0" y="-1000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7305E-6 2.96296E-6 L 0.32673 -0.15764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00" y="-7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3" grpId="1" animBg="1"/>
      <p:bldP spid="114" grpId="0" animBg="1"/>
      <p:bldP spid="114" grpId="1" animBg="1"/>
      <p:bldP spid="119" grpId="0" animBg="1"/>
      <p:bldP spid="119" grpId="1" animBg="1"/>
      <p:bldP spid="75" grpId="0" animBg="1"/>
      <p:bldP spid="75" grpId="1" animBg="1"/>
      <p:bldP spid="76" grpId="0" animBg="1"/>
      <p:bldP spid="76" grpId="1" animBg="1"/>
      <p:bldP spid="109" grpId="0" animBg="1"/>
      <p:bldP spid="109" grpId="1" animBg="1"/>
      <p:bldP spid="110" grpId="0" animBg="1"/>
      <p:bldP spid="110" grpId="1" animBg="1"/>
      <p:bldP spid="115" grpId="0" animBg="1"/>
      <p:bldP spid="115" grpId="1" animBg="1"/>
      <p:bldP spid="96" grpId="0" animBg="1"/>
      <p:bldP spid="96" grpId="1" animBg="1"/>
      <p:bldP spid="130" grpId="0" animBg="1"/>
      <p:bldP spid="13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1864" y="1844824"/>
            <a:ext cx="2664296" cy="35077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1" name="Gruppieren 64"/>
          <p:cNvGrpSpPr/>
          <p:nvPr/>
        </p:nvGrpSpPr>
        <p:grpSpPr>
          <a:xfrm>
            <a:off x="2147392" y="5733256"/>
            <a:ext cx="648072" cy="864096"/>
            <a:chOff x="7956376" y="5589240"/>
            <a:chExt cx="648072" cy="864096"/>
          </a:xfrm>
        </p:grpSpPr>
        <p:pic>
          <p:nvPicPr>
            <p:cNvPr id="62" name="Grafik 61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6376" y="5733256"/>
              <a:ext cx="576064" cy="576064"/>
            </a:xfrm>
            <a:prstGeom prst="rect">
              <a:avLst/>
            </a:prstGeom>
          </p:spPr>
        </p:pic>
        <p:sp>
          <p:nvSpPr>
            <p:cNvPr id="63" name="Eine Ecke des Rechtecks schneiden 62"/>
            <p:cNvSpPr/>
            <p:nvPr/>
          </p:nvSpPr>
          <p:spPr bwMode="auto">
            <a:xfrm>
              <a:off x="7956376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2</a:t>
              </a:r>
            </a:p>
          </p:txBody>
        </p:sp>
      </p:grpSp>
      <p:grpSp>
        <p:nvGrpSpPr>
          <p:cNvPr id="74" name="Gruppieren 56"/>
          <p:cNvGrpSpPr/>
          <p:nvPr/>
        </p:nvGrpSpPr>
        <p:grpSpPr>
          <a:xfrm>
            <a:off x="10044608" y="5733256"/>
            <a:ext cx="648072" cy="864096"/>
            <a:chOff x="1619672" y="5589240"/>
            <a:chExt cx="648072" cy="864096"/>
          </a:xfrm>
        </p:grpSpPr>
        <p:pic>
          <p:nvPicPr>
            <p:cNvPr id="75" name="Grafik 74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672" y="5733256"/>
              <a:ext cx="576064" cy="576064"/>
            </a:xfrm>
            <a:prstGeom prst="rect">
              <a:avLst/>
            </a:prstGeom>
          </p:spPr>
        </p:pic>
        <p:sp>
          <p:nvSpPr>
            <p:cNvPr id="76" name="Eine Ecke des Rechtecks schneiden 75"/>
            <p:cNvSpPr/>
            <p:nvPr/>
          </p:nvSpPr>
          <p:spPr bwMode="auto">
            <a:xfrm>
              <a:off x="1619672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4</a:t>
              </a:r>
            </a:p>
          </p:txBody>
        </p:sp>
      </p:grpSp>
      <p:grpSp>
        <p:nvGrpSpPr>
          <p:cNvPr id="3" name="Gruppieren 97"/>
          <p:cNvGrpSpPr/>
          <p:nvPr/>
        </p:nvGrpSpPr>
        <p:grpSpPr>
          <a:xfrm>
            <a:off x="2579440" y="2276872"/>
            <a:ext cx="1944216" cy="1944216"/>
            <a:chOff x="2495600" y="2132856"/>
            <a:chExt cx="1944216" cy="1944216"/>
          </a:xfrm>
        </p:grpSpPr>
        <p:pic>
          <p:nvPicPr>
            <p:cNvPr id="81" name="Grafik 80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600" y="2132856"/>
              <a:ext cx="1944216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Textfeld 81"/>
            <p:cNvSpPr txBox="1"/>
            <p:nvPr/>
          </p:nvSpPr>
          <p:spPr>
            <a:xfrm>
              <a:off x="2927648" y="2564904"/>
              <a:ext cx="108234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0/1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Forced</a:t>
            </a:r>
            <a:r>
              <a:rPr lang="de-DE" dirty="0" smtClean="0"/>
              <a:t> Turn Skip</a:t>
            </a:r>
            <a:endParaRPr lang="de-DE" dirty="0"/>
          </a:p>
        </p:txBody>
      </p:sp>
      <p:grpSp>
        <p:nvGrpSpPr>
          <p:cNvPr id="10" name="Gruppieren 45"/>
          <p:cNvGrpSpPr/>
          <p:nvPr/>
        </p:nvGrpSpPr>
        <p:grpSpPr>
          <a:xfrm>
            <a:off x="1931368" y="5517232"/>
            <a:ext cx="648072" cy="864096"/>
            <a:chOff x="827584" y="4581128"/>
            <a:chExt cx="648072" cy="864096"/>
          </a:xfrm>
        </p:grpSpPr>
        <p:pic>
          <p:nvPicPr>
            <p:cNvPr id="26" name="Grafik 25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584" y="4725144"/>
              <a:ext cx="576064" cy="576064"/>
            </a:xfrm>
            <a:prstGeom prst="rect">
              <a:avLst/>
            </a:prstGeom>
          </p:spPr>
        </p:pic>
        <p:sp>
          <p:nvSpPr>
            <p:cNvPr id="4" name="Eine Ecke des Rechtecks schneiden 3"/>
            <p:cNvSpPr/>
            <p:nvPr/>
          </p:nvSpPr>
          <p:spPr bwMode="auto">
            <a:xfrm>
              <a:off x="827584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12" name="Gruppieren 46"/>
          <p:cNvGrpSpPr/>
          <p:nvPr/>
        </p:nvGrpSpPr>
        <p:grpSpPr>
          <a:xfrm>
            <a:off x="2003376" y="5589240"/>
            <a:ext cx="648072" cy="864096"/>
            <a:chOff x="1619672" y="4581128"/>
            <a:chExt cx="648072" cy="864096"/>
          </a:xfrm>
        </p:grpSpPr>
        <p:pic>
          <p:nvPicPr>
            <p:cNvPr id="27" name="Grafik 26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672" y="4725144"/>
              <a:ext cx="576064" cy="576064"/>
            </a:xfrm>
            <a:prstGeom prst="rect">
              <a:avLst/>
            </a:prstGeom>
          </p:spPr>
        </p:pic>
        <p:sp>
          <p:nvSpPr>
            <p:cNvPr id="5" name="Eine Ecke des Rechtecks schneiden 4"/>
            <p:cNvSpPr/>
            <p:nvPr/>
          </p:nvSpPr>
          <p:spPr bwMode="auto">
            <a:xfrm>
              <a:off x="1619672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13" name="Gruppieren 47"/>
          <p:cNvGrpSpPr/>
          <p:nvPr/>
        </p:nvGrpSpPr>
        <p:grpSpPr>
          <a:xfrm>
            <a:off x="2075384" y="5661248"/>
            <a:ext cx="648072" cy="864096"/>
            <a:chOff x="2411760" y="4581128"/>
            <a:chExt cx="648072" cy="864096"/>
          </a:xfrm>
        </p:grpSpPr>
        <p:pic>
          <p:nvPicPr>
            <p:cNvPr id="28" name="Grafik 27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1760" y="4725144"/>
              <a:ext cx="576064" cy="576064"/>
            </a:xfrm>
            <a:prstGeom prst="rect">
              <a:avLst/>
            </a:prstGeom>
          </p:spPr>
        </p:pic>
        <p:sp>
          <p:nvSpPr>
            <p:cNvPr id="6" name="Eine Ecke des Rechtecks schneiden 5"/>
            <p:cNvSpPr/>
            <p:nvPr/>
          </p:nvSpPr>
          <p:spPr bwMode="auto">
            <a:xfrm>
              <a:off x="2411760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16" name="Gruppieren 49"/>
          <p:cNvGrpSpPr/>
          <p:nvPr/>
        </p:nvGrpSpPr>
        <p:grpSpPr>
          <a:xfrm>
            <a:off x="9828584" y="4437112"/>
            <a:ext cx="648072" cy="864096"/>
            <a:chOff x="3995936" y="4581128"/>
            <a:chExt cx="648072" cy="864096"/>
          </a:xfrm>
        </p:grpSpPr>
        <p:pic>
          <p:nvPicPr>
            <p:cNvPr id="30" name="Grafik 29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5936" y="4725144"/>
              <a:ext cx="576064" cy="576064"/>
            </a:xfrm>
            <a:prstGeom prst="rect">
              <a:avLst/>
            </a:prstGeom>
          </p:spPr>
        </p:pic>
        <p:sp>
          <p:nvSpPr>
            <p:cNvPr id="8" name="Eine Ecke des Rechtecks schneiden 7"/>
            <p:cNvSpPr/>
            <p:nvPr/>
          </p:nvSpPr>
          <p:spPr bwMode="auto">
            <a:xfrm>
              <a:off x="399593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2</a:t>
              </a:r>
            </a:p>
          </p:txBody>
        </p:sp>
      </p:grpSp>
      <p:grpSp>
        <p:nvGrpSpPr>
          <p:cNvPr id="17" name="Gruppieren 52"/>
          <p:cNvGrpSpPr/>
          <p:nvPr/>
        </p:nvGrpSpPr>
        <p:grpSpPr>
          <a:xfrm>
            <a:off x="2003376" y="4365104"/>
            <a:ext cx="648072" cy="864096"/>
            <a:chOff x="6372200" y="4581128"/>
            <a:chExt cx="648072" cy="864096"/>
          </a:xfrm>
        </p:grpSpPr>
        <p:pic>
          <p:nvPicPr>
            <p:cNvPr id="33" name="Grafik 32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2200" y="4725144"/>
              <a:ext cx="576064" cy="576064"/>
            </a:xfrm>
            <a:prstGeom prst="rect">
              <a:avLst/>
            </a:prstGeom>
          </p:spPr>
        </p:pic>
        <p:sp>
          <p:nvSpPr>
            <p:cNvPr id="11" name="Eine Ecke des Rechtecks schneiden 10"/>
            <p:cNvSpPr/>
            <p:nvPr/>
          </p:nvSpPr>
          <p:spPr bwMode="auto">
            <a:xfrm>
              <a:off x="6372200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5</a:t>
              </a:r>
            </a:p>
          </p:txBody>
        </p:sp>
      </p:grpSp>
      <p:grpSp>
        <p:nvGrpSpPr>
          <p:cNvPr id="19" name="Gruppieren 55"/>
          <p:cNvGrpSpPr/>
          <p:nvPr/>
        </p:nvGrpSpPr>
        <p:grpSpPr>
          <a:xfrm>
            <a:off x="2147392" y="5733256"/>
            <a:ext cx="648072" cy="864096"/>
            <a:chOff x="827584" y="5589240"/>
            <a:chExt cx="648072" cy="864096"/>
          </a:xfrm>
        </p:grpSpPr>
        <p:pic>
          <p:nvPicPr>
            <p:cNvPr id="44" name="Grafik 43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584" y="5733256"/>
              <a:ext cx="576064" cy="576064"/>
            </a:xfrm>
            <a:prstGeom prst="rect">
              <a:avLst/>
            </a:prstGeom>
          </p:spPr>
        </p:pic>
        <p:sp>
          <p:nvSpPr>
            <p:cNvPr id="14" name="Eine Ecke des Rechtecks schneiden 13"/>
            <p:cNvSpPr/>
            <p:nvPr/>
          </p:nvSpPr>
          <p:spPr bwMode="auto">
            <a:xfrm>
              <a:off x="827584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20" name="Gruppieren 59"/>
          <p:cNvGrpSpPr/>
          <p:nvPr/>
        </p:nvGrpSpPr>
        <p:grpSpPr>
          <a:xfrm>
            <a:off x="2723456" y="4365104"/>
            <a:ext cx="648072" cy="864096"/>
            <a:chOff x="3995936" y="5589240"/>
            <a:chExt cx="648072" cy="864096"/>
          </a:xfrm>
        </p:grpSpPr>
        <p:pic>
          <p:nvPicPr>
            <p:cNvPr id="40" name="Grafik 39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5936" y="5733256"/>
              <a:ext cx="576064" cy="576064"/>
            </a:xfrm>
            <a:prstGeom prst="rect">
              <a:avLst/>
            </a:prstGeom>
          </p:spPr>
        </p:pic>
        <p:sp>
          <p:nvSpPr>
            <p:cNvPr id="18" name="Eine Ecke des Rechtecks schneiden 17"/>
            <p:cNvSpPr/>
            <p:nvPr/>
          </p:nvSpPr>
          <p:spPr bwMode="auto">
            <a:xfrm>
              <a:off x="3995936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8</a:t>
              </a:r>
            </a:p>
          </p:txBody>
        </p:sp>
      </p:grpSp>
      <p:grpSp>
        <p:nvGrpSpPr>
          <p:cNvPr id="21" name="Gruppieren 96"/>
          <p:cNvGrpSpPr/>
          <p:nvPr/>
        </p:nvGrpSpPr>
        <p:grpSpPr>
          <a:xfrm>
            <a:off x="1127448" y="2132856"/>
            <a:ext cx="1524000" cy="2133600"/>
            <a:chOff x="899592" y="1988840"/>
            <a:chExt cx="1524000" cy="2133600"/>
          </a:xfrm>
        </p:grpSpPr>
        <p:pic>
          <p:nvPicPr>
            <p:cNvPr id="78" name="Grafik 77" descr="Health_value_back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92" y="1988840"/>
              <a:ext cx="1524000" cy="2133600"/>
            </a:xfrm>
            <a:prstGeom prst="rect">
              <a:avLst/>
            </a:prstGeom>
          </p:spPr>
        </p:pic>
        <p:sp>
          <p:nvSpPr>
            <p:cNvPr id="79" name="Textfeld 78"/>
            <p:cNvSpPr txBox="1"/>
            <p:nvPr/>
          </p:nvSpPr>
          <p:spPr>
            <a:xfrm>
              <a:off x="1199456" y="2636912"/>
              <a:ext cx="9813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30</a:t>
              </a:r>
            </a:p>
          </p:txBody>
        </p:sp>
      </p:grpSp>
      <p:grpSp>
        <p:nvGrpSpPr>
          <p:cNvPr id="23" name="Gruppieren 97"/>
          <p:cNvGrpSpPr/>
          <p:nvPr/>
        </p:nvGrpSpPr>
        <p:grpSpPr>
          <a:xfrm>
            <a:off x="7848872" y="2348880"/>
            <a:ext cx="1944216" cy="1944216"/>
            <a:chOff x="2495600" y="2132856"/>
            <a:chExt cx="1944216" cy="1944216"/>
          </a:xfrm>
        </p:grpSpPr>
        <p:pic>
          <p:nvPicPr>
            <p:cNvPr id="87" name="Grafik 86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600" y="2132856"/>
              <a:ext cx="1944216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Textfeld 87"/>
            <p:cNvSpPr txBox="1"/>
            <p:nvPr/>
          </p:nvSpPr>
          <p:spPr>
            <a:xfrm>
              <a:off x="2992019" y="2564904"/>
              <a:ext cx="9284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1/1</a:t>
              </a:r>
            </a:p>
          </p:txBody>
        </p:sp>
      </p:grpSp>
      <p:grpSp>
        <p:nvGrpSpPr>
          <p:cNvPr id="24" name="Gruppieren 49"/>
          <p:cNvGrpSpPr/>
          <p:nvPr/>
        </p:nvGrpSpPr>
        <p:grpSpPr>
          <a:xfrm>
            <a:off x="10548664" y="4437112"/>
            <a:ext cx="648072" cy="864096"/>
            <a:chOff x="3995936" y="4581128"/>
            <a:chExt cx="648072" cy="864096"/>
          </a:xfrm>
        </p:grpSpPr>
        <p:pic>
          <p:nvPicPr>
            <p:cNvPr id="90" name="Grafik 89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5936" y="4725144"/>
              <a:ext cx="576064" cy="576064"/>
            </a:xfrm>
            <a:prstGeom prst="rect">
              <a:avLst/>
            </a:prstGeom>
          </p:spPr>
        </p:pic>
        <p:sp>
          <p:nvSpPr>
            <p:cNvPr id="91" name="Eine Ecke des Rechtecks schneiden 90"/>
            <p:cNvSpPr/>
            <p:nvPr/>
          </p:nvSpPr>
          <p:spPr bwMode="auto">
            <a:xfrm>
              <a:off x="399593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2</a:t>
              </a:r>
            </a:p>
          </p:txBody>
        </p:sp>
      </p:grpSp>
      <p:grpSp>
        <p:nvGrpSpPr>
          <p:cNvPr id="25" name="Gruppieren 45"/>
          <p:cNvGrpSpPr/>
          <p:nvPr/>
        </p:nvGrpSpPr>
        <p:grpSpPr>
          <a:xfrm>
            <a:off x="9828584" y="5517232"/>
            <a:ext cx="648072" cy="864096"/>
            <a:chOff x="827584" y="4581128"/>
            <a:chExt cx="648072" cy="864096"/>
          </a:xfrm>
        </p:grpSpPr>
        <p:pic>
          <p:nvPicPr>
            <p:cNvPr id="93" name="Grafik 92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584" y="4725144"/>
              <a:ext cx="576064" cy="576064"/>
            </a:xfrm>
            <a:prstGeom prst="rect">
              <a:avLst/>
            </a:prstGeom>
          </p:spPr>
        </p:pic>
        <p:sp>
          <p:nvSpPr>
            <p:cNvPr id="94" name="Eine Ecke des Rechtecks schneiden 93"/>
            <p:cNvSpPr/>
            <p:nvPr/>
          </p:nvSpPr>
          <p:spPr bwMode="auto">
            <a:xfrm>
              <a:off x="827584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31" name="Gruppieren 46"/>
          <p:cNvGrpSpPr/>
          <p:nvPr/>
        </p:nvGrpSpPr>
        <p:grpSpPr>
          <a:xfrm>
            <a:off x="9900592" y="5589240"/>
            <a:ext cx="648072" cy="864096"/>
            <a:chOff x="1619672" y="4581128"/>
            <a:chExt cx="648072" cy="864096"/>
          </a:xfrm>
        </p:grpSpPr>
        <p:pic>
          <p:nvPicPr>
            <p:cNvPr id="97" name="Grafik 96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9672" y="4725144"/>
              <a:ext cx="576064" cy="576064"/>
            </a:xfrm>
            <a:prstGeom prst="rect">
              <a:avLst/>
            </a:prstGeom>
          </p:spPr>
        </p:pic>
        <p:sp>
          <p:nvSpPr>
            <p:cNvPr id="98" name="Eine Ecke des Rechtecks schneiden 97"/>
            <p:cNvSpPr/>
            <p:nvPr/>
          </p:nvSpPr>
          <p:spPr bwMode="auto">
            <a:xfrm>
              <a:off x="1619672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32" name="Gruppieren 47"/>
          <p:cNvGrpSpPr/>
          <p:nvPr/>
        </p:nvGrpSpPr>
        <p:grpSpPr>
          <a:xfrm>
            <a:off x="9972600" y="5661248"/>
            <a:ext cx="648072" cy="864096"/>
            <a:chOff x="2411760" y="4581128"/>
            <a:chExt cx="648072" cy="864096"/>
          </a:xfrm>
        </p:grpSpPr>
        <p:pic>
          <p:nvPicPr>
            <p:cNvPr id="100" name="Grafik 99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1760" y="4725144"/>
              <a:ext cx="576064" cy="576064"/>
            </a:xfrm>
            <a:prstGeom prst="rect">
              <a:avLst/>
            </a:prstGeom>
          </p:spPr>
        </p:pic>
        <p:sp>
          <p:nvSpPr>
            <p:cNvPr id="101" name="Eine Ecke des Rechtecks schneiden 100"/>
            <p:cNvSpPr/>
            <p:nvPr/>
          </p:nvSpPr>
          <p:spPr bwMode="auto">
            <a:xfrm>
              <a:off x="2411760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34" name="Gruppieren 55"/>
          <p:cNvGrpSpPr/>
          <p:nvPr/>
        </p:nvGrpSpPr>
        <p:grpSpPr>
          <a:xfrm>
            <a:off x="10044608" y="5733256"/>
            <a:ext cx="648072" cy="864096"/>
            <a:chOff x="827584" y="5589240"/>
            <a:chExt cx="648072" cy="864096"/>
          </a:xfrm>
        </p:grpSpPr>
        <p:pic>
          <p:nvPicPr>
            <p:cNvPr id="103" name="Grafik 102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584" y="5733256"/>
              <a:ext cx="576064" cy="576064"/>
            </a:xfrm>
            <a:prstGeom prst="rect">
              <a:avLst/>
            </a:prstGeom>
          </p:spPr>
        </p:pic>
        <p:sp>
          <p:nvSpPr>
            <p:cNvPr id="104" name="Eine Ecke des Rechtecks schneiden 103"/>
            <p:cNvSpPr/>
            <p:nvPr/>
          </p:nvSpPr>
          <p:spPr bwMode="auto">
            <a:xfrm>
              <a:off x="827584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35" name="Gruppieren 54"/>
          <p:cNvGrpSpPr/>
          <p:nvPr/>
        </p:nvGrpSpPr>
        <p:grpSpPr>
          <a:xfrm>
            <a:off x="9108504" y="4437112"/>
            <a:ext cx="648072" cy="864096"/>
            <a:chOff x="7956376" y="4581128"/>
            <a:chExt cx="648072" cy="864096"/>
          </a:xfrm>
        </p:grpSpPr>
        <p:pic>
          <p:nvPicPr>
            <p:cNvPr id="106" name="Grafik 105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56376" y="4725144"/>
              <a:ext cx="576064" cy="576064"/>
            </a:xfrm>
            <a:prstGeom prst="rect">
              <a:avLst/>
            </a:prstGeom>
          </p:spPr>
        </p:pic>
        <p:sp>
          <p:nvSpPr>
            <p:cNvPr id="107" name="Eine Ecke des Rechtecks schneiden 106"/>
            <p:cNvSpPr/>
            <p:nvPr/>
          </p:nvSpPr>
          <p:spPr bwMode="auto">
            <a:xfrm>
              <a:off x="795637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3</a:t>
              </a:r>
            </a:p>
          </p:txBody>
        </p:sp>
      </p:grpSp>
      <p:grpSp>
        <p:nvGrpSpPr>
          <p:cNvPr id="36" name="Gruppieren 96"/>
          <p:cNvGrpSpPr/>
          <p:nvPr/>
        </p:nvGrpSpPr>
        <p:grpSpPr>
          <a:xfrm>
            <a:off x="9756576" y="2132856"/>
            <a:ext cx="1524000" cy="2133600"/>
            <a:chOff x="899592" y="1988840"/>
            <a:chExt cx="1524000" cy="2133600"/>
          </a:xfrm>
        </p:grpSpPr>
        <p:pic>
          <p:nvPicPr>
            <p:cNvPr id="117" name="Grafik 116" descr="Health_value_back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592" y="1988840"/>
              <a:ext cx="1524000" cy="2133600"/>
            </a:xfrm>
            <a:prstGeom prst="rect">
              <a:avLst/>
            </a:prstGeom>
          </p:spPr>
        </p:pic>
        <p:sp>
          <p:nvSpPr>
            <p:cNvPr id="118" name="Textfeld 117"/>
            <p:cNvSpPr txBox="1"/>
            <p:nvPr/>
          </p:nvSpPr>
          <p:spPr>
            <a:xfrm>
              <a:off x="1199456" y="2636912"/>
              <a:ext cx="96212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29</a:t>
              </a:r>
            </a:p>
          </p:txBody>
        </p:sp>
      </p:grpSp>
      <p:grpSp>
        <p:nvGrpSpPr>
          <p:cNvPr id="71" name="Gruppieren 48"/>
          <p:cNvGrpSpPr/>
          <p:nvPr/>
        </p:nvGrpSpPr>
        <p:grpSpPr>
          <a:xfrm>
            <a:off x="1283296" y="4365104"/>
            <a:ext cx="648072" cy="864096"/>
            <a:chOff x="3203848" y="4581128"/>
            <a:chExt cx="648072" cy="864096"/>
          </a:xfrm>
        </p:grpSpPr>
        <p:pic>
          <p:nvPicPr>
            <p:cNvPr id="72" name="Grafik 71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3848" y="4725144"/>
              <a:ext cx="576064" cy="576064"/>
            </a:xfrm>
            <a:prstGeom prst="rect">
              <a:avLst/>
            </a:prstGeom>
          </p:spPr>
        </p:pic>
        <p:sp>
          <p:nvSpPr>
            <p:cNvPr id="73" name="Eine Ecke des Rechtecks schneiden 72"/>
            <p:cNvSpPr/>
            <p:nvPr/>
          </p:nvSpPr>
          <p:spPr bwMode="auto">
            <a:xfrm>
              <a:off x="3203848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3</a:t>
              </a:r>
            </a:p>
          </p:txBody>
        </p:sp>
      </p:grpSp>
      <p:sp>
        <p:nvSpPr>
          <p:cNvPr id="77" name="Abgerundete rechteckige Legende 76"/>
          <p:cNvSpPr/>
          <p:nvPr/>
        </p:nvSpPr>
        <p:spPr bwMode="auto">
          <a:xfrm>
            <a:off x="6300192" y="5661248"/>
            <a:ext cx="2952328" cy="1080120"/>
          </a:xfrm>
          <a:prstGeom prst="wedgeRoundRectCallout">
            <a:avLst>
              <a:gd name="adj1" fmla="val 40590"/>
              <a:gd name="adj2" fmla="val -7922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No</a:t>
            </a: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 </a:t>
            </a:r>
            <a:r>
              <a:rPr lang="de-DE" sz="360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affordable</a:t>
            </a:r>
            <a:r>
              <a:rPr lang="de-DE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 Cards</a:t>
            </a:r>
          </a:p>
        </p:txBody>
      </p:sp>
      <p:grpSp>
        <p:nvGrpSpPr>
          <p:cNvPr id="64" name="Gruppieren 97"/>
          <p:cNvGrpSpPr/>
          <p:nvPr/>
        </p:nvGrpSpPr>
        <p:grpSpPr>
          <a:xfrm>
            <a:off x="2579440" y="2276872"/>
            <a:ext cx="1944216" cy="1944216"/>
            <a:chOff x="2495600" y="2132856"/>
            <a:chExt cx="1944216" cy="1944216"/>
          </a:xfrm>
        </p:grpSpPr>
        <p:pic>
          <p:nvPicPr>
            <p:cNvPr id="65" name="Grafik 64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600" y="2132856"/>
              <a:ext cx="1944216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Textfeld 65"/>
            <p:cNvSpPr txBox="1"/>
            <p:nvPr/>
          </p:nvSpPr>
          <p:spPr>
            <a:xfrm>
              <a:off x="2927648" y="2564904"/>
              <a:ext cx="110158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2/2</a:t>
              </a:r>
            </a:p>
          </p:txBody>
        </p:sp>
      </p:grpSp>
      <p:pic>
        <p:nvPicPr>
          <p:cNvPr id="67" name="Grafik 66" descr="Attack_value_back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08504" y="980729"/>
            <a:ext cx="1415928" cy="1633763"/>
          </a:xfrm>
          <a:prstGeom prst="rect">
            <a:avLst/>
          </a:prstGeom>
        </p:spPr>
      </p:pic>
      <p:pic>
        <p:nvPicPr>
          <p:cNvPr id="68" name="Grafik 67" descr="Attack_value_back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11584" y="980729"/>
            <a:ext cx="1415928" cy="1633763"/>
          </a:xfrm>
          <a:prstGeom prst="rect">
            <a:avLst/>
          </a:prstGeom>
        </p:spPr>
      </p:pic>
      <p:grpSp>
        <p:nvGrpSpPr>
          <p:cNvPr id="80" name="Gruppieren 49"/>
          <p:cNvGrpSpPr/>
          <p:nvPr/>
        </p:nvGrpSpPr>
        <p:grpSpPr>
          <a:xfrm>
            <a:off x="11300240" y="4437112"/>
            <a:ext cx="648072" cy="864096"/>
            <a:chOff x="3995936" y="4581128"/>
            <a:chExt cx="648072" cy="864096"/>
          </a:xfrm>
        </p:grpSpPr>
        <p:pic>
          <p:nvPicPr>
            <p:cNvPr id="83" name="Grafik 82" descr="Hearthstone_mana_crystal_45x4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5936" y="4725144"/>
              <a:ext cx="576064" cy="576064"/>
            </a:xfrm>
            <a:prstGeom prst="rect">
              <a:avLst/>
            </a:prstGeom>
          </p:spPr>
        </p:pic>
        <p:sp>
          <p:nvSpPr>
            <p:cNvPr id="84" name="Eine Ecke des Rechtecks schneiden 83"/>
            <p:cNvSpPr/>
            <p:nvPr/>
          </p:nvSpPr>
          <p:spPr bwMode="auto">
            <a:xfrm>
              <a:off x="399593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 smtClean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7</a:t>
              </a: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73236E-7 -2.59259E-6 L -0.13773 -0.188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0" y="-9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9334E-6 -2.59259E-6 L 0.10831 -0.199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0" y="-100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1864" y="1844824"/>
            <a:ext cx="2664296" cy="35077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80" name="Gruppieren 96"/>
          <p:cNvGrpSpPr/>
          <p:nvPr/>
        </p:nvGrpSpPr>
        <p:grpSpPr>
          <a:xfrm>
            <a:off x="9756576" y="2132856"/>
            <a:ext cx="1524000" cy="2133600"/>
            <a:chOff x="899592" y="1988840"/>
            <a:chExt cx="1524000" cy="2133600"/>
          </a:xfrm>
        </p:grpSpPr>
        <p:pic>
          <p:nvPicPr>
            <p:cNvPr id="85" name="Grafik 84" descr="Health_value_back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592" y="1988840"/>
              <a:ext cx="1524000" cy="2133600"/>
            </a:xfrm>
            <a:prstGeom prst="rect">
              <a:avLst/>
            </a:prstGeom>
          </p:spPr>
        </p:pic>
        <p:sp>
          <p:nvSpPr>
            <p:cNvPr id="92" name="Textfeld 91"/>
            <p:cNvSpPr txBox="1"/>
            <p:nvPr/>
          </p:nvSpPr>
          <p:spPr>
            <a:xfrm>
              <a:off x="1199456" y="2636912"/>
              <a:ext cx="96212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29</a:t>
              </a:r>
            </a:p>
          </p:txBody>
        </p:sp>
      </p:grpSp>
      <p:grpSp>
        <p:nvGrpSpPr>
          <p:cNvPr id="3" name="Gruppieren 56"/>
          <p:cNvGrpSpPr/>
          <p:nvPr/>
        </p:nvGrpSpPr>
        <p:grpSpPr>
          <a:xfrm>
            <a:off x="10044608" y="5733256"/>
            <a:ext cx="648072" cy="864096"/>
            <a:chOff x="1619672" y="5589240"/>
            <a:chExt cx="648072" cy="864096"/>
          </a:xfrm>
        </p:grpSpPr>
        <p:pic>
          <p:nvPicPr>
            <p:cNvPr id="75" name="Grafik 74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9672" y="5733256"/>
              <a:ext cx="576064" cy="576064"/>
            </a:xfrm>
            <a:prstGeom prst="rect">
              <a:avLst/>
            </a:prstGeom>
          </p:spPr>
        </p:pic>
        <p:sp>
          <p:nvSpPr>
            <p:cNvPr id="76" name="Eine Ecke des Rechtecks schneiden 75"/>
            <p:cNvSpPr/>
            <p:nvPr/>
          </p:nvSpPr>
          <p:spPr bwMode="auto">
            <a:xfrm>
              <a:off x="1619672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4</a:t>
              </a:r>
            </a:p>
          </p:txBody>
        </p:sp>
      </p:grpSp>
      <p:grpSp>
        <p:nvGrpSpPr>
          <p:cNvPr id="4" name="Gruppieren 97"/>
          <p:cNvGrpSpPr/>
          <p:nvPr/>
        </p:nvGrpSpPr>
        <p:grpSpPr>
          <a:xfrm>
            <a:off x="2567608" y="2276872"/>
            <a:ext cx="1944216" cy="1944216"/>
            <a:chOff x="2495600" y="2132856"/>
            <a:chExt cx="1944216" cy="1944216"/>
          </a:xfrm>
        </p:grpSpPr>
        <p:pic>
          <p:nvPicPr>
            <p:cNvPr id="81" name="Grafik 80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600" y="2132856"/>
              <a:ext cx="1944216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Textfeld 81"/>
            <p:cNvSpPr txBox="1"/>
            <p:nvPr/>
          </p:nvSpPr>
          <p:spPr>
            <a:xfrm>
              <a:off x="2855640" y="2564904"/>
              <a:ext cx="116891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0/2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Ongoing</a:t>
            </a:r>
            <a:r>
              <a:rPr lang="de-DE" dirty="0" smtClean="0"/>
              <a:t> </a:t>
            </a:r>
            <a:r>
              <a:rPr lang="de-DE" dirty="0" err="1" smtClean="0"/>
              <a:t>Gameplay</a:t>
            </a:r>
            <a:endParaRPr lang="de-DE" dirty="0"/>
          </a:p>
        </p:txBody>
      </p:sp>
      <p:grpSp>
        <p:nvGrpSpPr>
          <p:cNvPr id="5" name="Gruppieren 49"/>
          <p:cNvGrpSpPr/>
          <p:nvPr/>
        </p:nvGrpSpPr>
        <p:grpSpPr>
          <a:xfrm>
            <a:off x="9828584" y="4437112"/>
            <a:ext cx="648072" cy="864096"/>
            <a:chOff x="3995936" y="4581128"/>
            <a:chExt cx="648072" cy="864096"/>
          </a:xfrm>
        </p:grpSpPr>
        <p:pic>
          <p:nvPicPr>
            <p:cNvPr id="30" name="Grafik 29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936" y="4725144"/>
              <a:ext cx="576064" cy="576064"/>
            </a:xfrm>
            <a:prstGeom prst="rect">
              <a:avLst/>
            </a:prstGeom>
          </p:spPr>
        </p:pic>
        <p:sp>
          <p:nvSpPr>
            <p:cNvPr id="8" name="Eine Ecke des Rechtecks schneiden 7"/>
            <p:cNvSpPr/>
            <p:nvPr/>
          </p:nvSpPr>
          <p:spPr bwMode="auto">
            <a:xfrm>
              <a:off x="399593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2</a:t>
              </a:r>
            </a:p>
          </p:txBody>
        </p:sp>
      </p:grpSp>
      <p:grpSp>
        <p:nvGrpSpPr>
          <p:cNvPr id="6" name="Gruppieren 52"/>
          <p:cNvGrpSpPr/>
          <p:nvPr/>
        </p:nvGrpSpPr>
        <p:grpSpPr>
          <a:xfrm>
            <a:off x="1991544" y="4365104"/>
            <a:ext cx="648072" cy="864096"/>
            <a:chOff x="6372200" y="4581128"/>
            <a:chExt cx="648072" cy="864096"/>
          </a:xfrm>
        </p:grpSpPr>
        <p:pic>
          <p:nvPicPr>
            <p:cNvPr id="33" name="Grafik 32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2200" y="4725144"/>
              <a:ext cx="576064" cy="576064"/>
            </a:xfrm>
            <a:prstGeom prst="rect">
              <a:avLst/>
            </a:prstGeom>
          </p:spPr>
        </p:pic>
        <p:sp>
          <p:nvSpPr>
            <p:cNvPr id="11" name="Eine Ecke des Rechtecks schneiden 10"/>
            <p:cNvSpPr/>
            <p:nvPr/>
          </p:nvSpPr>
          <p:spPr bwMode="auto">
            <a:xfrm>
              <a:off x="6372200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5</a:t>
              </a:r>
            </a:p>
          </p:txBody>
        </p:sp>
      </p:grpSp>
      <p:grpSp>
        <p:nvGrpSpPr>
          <p:cNvPr id="7" name="Gruppieren 59"/>
          <p:cNvGrpSpPr/>
          <p:nvPr/>
        </p:nvGrpSpPr>
        <p:grpSpPr>
          <a:xfrm>
            <a:off x="2711624" y="4365104"/>
            <a:ext cx="648072" cy="864096"/>
            <a:chOff x="3995936" y="5589240"/>
            <a:chExt cx="648072" cy="864096"/>
          </a:xfrm>
        </p:grpSpPr>
        <p:pic>
          <p:nvPicPr>
            <p:cNvPr id="40" name="Grafik 39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936" y="5733256"/>
              <a:ext cx="576064" cy="576064"/>
            </a:xfrm>
            <a:prstGeom prst="rect">
              <a:avLst/>
            </a:prstGeom>
          </p:spPr>
        </p:pic>
        <p:sp>
          <p:nvSpPr>
            <p:cNvPr id="18" name="Eine Ecke des Rechtecks schneiden 17"/>
            <p:cNvSpPr/>
            <p:nvPr/>
          </p:nvSpPr>
          <p:spPr bwMode="auto">
            <a:xfrm>
              <a:off x="3995936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8</a:t>
              </a:r>
            </a:p>
          </p:txBody>
        </p:sp>
      </p:grpSp>
      <p:grpSp>
        <p:nvGrpSpPr>
          <p:cNvPr id="9" name="Gruppieren 96"/>
          <p:cNvGrpSpPr/>
          <p:nvPr/>
        </p:nvGrpSpPr>
        <p:grpSpPr>
          <a:xfrm>
            <a:off x="1115616" y="2132856"/>
            <a:ext cx="1524000" cy="2133600"/>
            <a:chOff x="899592" y="1988840"/>
            <a:chExt cx="1524000" cy="2133600"/>
          </a:xfrm>
        </p:grpSpPr>
        <p:pic>
          <p:nvPicPr>
            <p:cNvPr id="78" name="Grafik 77" descr="Health_value_back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592" y="1988840"/>
              <a:ext cx="1524000" cy="2133600"/>
            </a:xfrm>
            <a:prstGeom prst="rect">
              <a:avLst/>
            </a:prstGeom>
          </p:spPr>
        </p:pic>
        <p:sp>
          <p:nvSpPr>
            <p:cNvPr id="79" name="Textfeld 78"/>
            <p:cNvSpPr txBox="1"/>
            <p:nvPr/>
          </p:nvSpPr>
          <p:spPr>
            <a:xfrm>
              <a:off x="1199456" y="2636912"/>
              <a:ext cx="9813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30</a:t>
              </a:r>
            </a:p>
          </p:txBody>
        </p:sp>
      </p:grpSp>
      <p:grpSp>
        <p:nvGrpSpPr>
          <p:cNvPr id="10" name="Gruppieren 97"/>
          <p:cNvGrpSpPr/>
          <p:nvPr/>
        </p:nvGrpSpPr>
        <p:grpSpPr>
          <a:xfrm>
            <a:off x="7848872" y="2348880"/>
            <a:ext cx="1944216" cy="1944216"/>
            <a:chOff x="2495600" y="2132856"/>
            <a:chExt cx="1944216" cy="1944216"/>
          </a:xfrm>
        </p:grpSpPr>
        <p:pic>
          <p:nvPicPr>
            <p:cNvPr id="87" name="Grafik 86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600" y="2132856"/>
              <a:ext cx="1944216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Textfeld 87"/>
            <p:cNvSpPr txBox="1"/>
            <p:nvPr/>
          </p:nvSpPr>
          <p:spPr>
            <a:xfrm>
              <a:off x="2992019" y="2564904"/>
              <a:ext cx="9284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1/1</a:t>
              </a:r>
            </a:p>
          </p:txBody>
        </p:sp>
      </p:grpSp>
      <p:grpSp>
        <p:nvGrpSpPr>
          <p:cNvPr id="12" name="Gruppieren 49"/>
          <p:cNvGrpSpPr/>
          <p:nvPr/>
        </p:nvGrpSpPr>
        <p:grpSpPr>
          <a:xfrm>
            <a:off x="10548664" y="4437112"/>
            <a:ext cx="648072" cy="864096"/>
            <a:chOff x="3995936" y="4581128"/>
            <a:chExt cx="648072" cy="864096"/>
          </a:xfrm>
        </p:grpSpPr>
        <p:pic>
          <p:nvPicPr>
            <p:cNvPr id="90" name="Grafik 89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936" y="4725144"/>
              <a:ext cx="576064" cy="576064"/>
            </a:xfrm>
            <a:prstGeom prst="rect">
              <a:avLst/>
            </a:prstGeom>
          </p:spPr>
        </p:pic>
        <p:sp>
          <p:nvSpPr>
            <p:cNvPr id="91" name="Eine Ecke des Rechtecks schneiden 90"/>
            <p:cNvSpPr/>
            <p:nvPr/>
          </p:nvSpPr>
          <p:spPr bwMode="auto">
            <a:xfrm>
              <a:off x="399593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2</a:t>
              </a:r>
            </a:p>
          </p:txBody>
        </p:sp>
      </p:grpSp>
      <p:grpSp>
        <p:nvGrpSpPr>
          <p:cNvPr id="13" name="Gruppieren 45"/>
          <p:cNvGrpSpPr/>
          <p:nvPr/>
        </p:nvGrpSpPr>
        <p:grpSpPr>
          <a:xfrm>
            <a:off x="9828584" y="5517232"/>
            <a:ext cx="648072" cy="864096"/>
            <a:chOff x="827584" y="4581128"/>
            <a:chExt cx="648072" cy="864096"/>
          </a:xfrm>
        </p:grpSpPr>
        <p:pic>
          <p:nvPicPr>
            <p:cNvPr id="93" name="Grafik 92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584" y="4725144"/>
              <a:ext cx="576064" cy="576064"/>
            </a:xfrm>
            <a:prstGeom prst="rect">
              <a:avLst/>
            </a:prstGeom>
          </p:spPr>
        </p:pic>
        <p:sp>
          <p:nvSpPr>
            <p:cNvPr id="94" name="Eine Ecke des Rechtecks schneiden 93"/>
            <p:cNvSpPr/>
            <p:nvPr/>
          </p:nvSpPr>
          <p:spPr bwMode="auto">
            <a:xfrm>
              <a:off x="827584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14" name="Gruppieren 46"/>
          <p:cNvGrpSpPr/>
          <p:nvPr/>
        </p:nvGrpSpPr>
        <p:grpSpPr>
          <a:xfrm>
            <a:off x="9900592" y="5589240"/>
            <a:ext cx="648072" cy="864096"/>
            <a:chOff x="1619672" y="4581128"/>
            <a:chExt cx="648072" cy="864096"/>
          </a:xfrm>
        </p:grpSpPr>
        <p:pic>
          <p:nvPicPr>
            <p:cNvPr id="97" name="Grafik 96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9672" y="4725144"/>
              <a:ext cx="576064" cy="576064"/>
            </a:xfrm>
            <a:prstGeom prst="rect">
              <a:avLst/>
            </a:prstGeom>
          </p:spPr>
        </p:pic>
        <p:sp>
          <p:nvSpPr>
            <p:cNvPr id="98" name="Eine Ecke des Rechtecks schneiden 97"/>
            <p:cNvSpPr/>
            <p:nvPr/>
          </p:nvSpPr>
          <p:spPr bwMode="auto">
            <a:xfrm>
              <a:off x="1619672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15" name="Gruppieren 47"/>
          <p:cNvGrpSpPr/>
          <p:nvPr/>
        </p:nvGrpSpPr>
        <p:grpSpPr>
          <a:xfrm>
            <a:off x="9972600" y="5661248"/>
            <a:ext cx="648072" cy="864096"/>
            <a:chOff x="2411760" y="4581128"/>
            <a:chExt cx="648072" cy="864096"/>
          </a:xfrm>
        </p:grpSpPr>
        <p:pic>
          <p:nvPicPr>
            <p:cNvPr id="100" name="Grafik 99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1760" y="4725144"/>
              <a:ext cx="576064" cy="576064"/>
            </a:xfrm>
            <a:prstGeom prst="rect">
              <a:avLst/>
            </a:prstGeom>
          </p:spPr>
        </p:pic>
        <p:sp>
          <p:nvSpPr>
            <p:cNvPr id="101" name="Eine Ecke des Rechtecks schneiden 100"/>
            <p:cNvSpPr/>
            <p:nvPr/>
          </p:nvSpPr>
          <p:spPr bwMode="auto">
            <a:xfrm>
              <a:off x="2411760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16" name="Gruppieren 55"/>
          <p:cNvGrpSpPr/>
          <p:nvPr/>
        </p:nvGrpSpPr>
        <p:grpSpPr>
          <a:xfrm>
            <a:off x="10044608" y="5733256"/>
            <a:ext cx="648072" cy="864096"/>
            <a:chOff x="827584" y="5589240"/>
            <a:chExt cx="648072" cy="864096"/>
          </a:xfrm>
        </p:grpSpPr>
        <p:pic>
          <p:nvPicPr>
            <p:cNvPr id="103" name="Grafik 102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584" y="5733256"/>
              <a:ext cx="576064" cy="576064"/>
            </a:xfrm>
            <a:prstGeom prst="rect">
              <a:avLst/>
            </a:prstGeom>
          </p:spPr>
        </p:pic>
        <p:sp>
          <p:nvSpPr>
            <p:cNvPr id="104" name="Eine Ecke des Rechtecks schneiden 103"/>
            <p:cNvSpPr/>
            <p:nvPr/>
          </p:nvSpPr>
          <p:spPr bwMode="auto">
            <a:xfrm>
              <a:off x="827584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17" name="Gruppieren 54"/>
          <p:cNvGrpSpPr/>
          <p:nvPr/>
        </p:nvGrpSpPr>
        <p:grpSpPr>
          <a:xfrm>
            <a:off x="9108504" y="4437112"/>
            <a:ext cx="648072" cy="864096"/>
            <a:chOff x="7956376" y="4581128"/>
            <a:chExt cx="648072" cy="864096"/>
          </a:xfrm>
        </p:grpSpPr>
        <p:pic>
          <p:nvPicPr>
            <p:cNvPr id="106" name="Grafik 105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6376" y="4725144"/>
              <a:ext cx="576064" cy="576064"/>
            </a:xfrm>
            <a:prstGeom prst="rect">
              <a:avLst/>
            </a:prstGeom>
          </p:spPr>
        </p:pic>
        <p:sp>
          <p:nvSpPr>
            <p:cNvPr id="107" name="Eine Ecke des Rechtecks schneiden 106"/>
            <p:cNvSpPr/>
            <p:nvPr/>
          </p:nvSpPr>
          <p:spPr bwMode="auto">
            <a:xfrm>
              <a:off x="795637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3</a:t>
              </a:r>
            </a:p>
          </p:txBody>
        </p:sp>
      </p:grpSp>
      <p:grpSp>
        <p:nvGrpSpPr>
          <p:cNvPr id="19" name="Gruppieren 96"/>
          <p:cNvGrpSpPr/>
          <p:nvPr/>
        </p:nvGrpSpPr>
        <p:grpSpPr>
          <a:xfrm>
            <a:off x="9756576" y="2132856"/>
            <a:ext cx="1524000" cy="2133600"/>
            <a:chOff x="899592" y="1988840"/>
            <a:chExt cx="1524000" cy="2133600"/>
          </a:xfrm>
        </p:grpSpPr>
        <p:pic>
          <p:nvPicPr>
            <p:cNvPr id="117" name="Grafik 116" descr="Health_value_back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592" y="1988840"/>
              <a:ext cx="1524000" cy="2133600"/>
            </a:xfrm>
            <a:prstGeom prst="rect">
              <a:avLst/>
            </a:prstGeom>
          </p:spPr>
        </p:pic>
        <p:sp>
          <p:nvSpPr>
            <p:cNvPr id="118" name="Textfeld 117"/>
            <p:cNvSpPr txBox="1"/>
            <p:nvPr/>
          </p:nvSpPr>
          <p:spPr>
            <a:xfrm>
              <a:off x="1199456" y="2636912"/>
              <a:ext cx="90441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27</a:t>
              </a:r>
            </a:p>
          </p:txBody>
        </p:sp>
      </p:grpSp>
      <p:grpSp>
        <p:nvGrpSpPr>
          <p:cNvPr id="20" name="Gruppieren 48"/>
          <p:cNvGrpSpPr/>
          <p:nvPr/>
        </p:nvGrpSpPr>
        <p:grpSpPr>
          <a:xfrm>
            <a:off x="1271464" y="4365104"/>
            <a:ext cx="648072" cy="864096"/>
            <a:chOff x="3203848" y="4581128"/>
            <a:chExt cx="648072" cy="864096"/>
          </a:xfrm>
        </p:grpSpPr>
        <p:pic>
          <p:nvPicPr>
            <p:cNvPr id="72" name="Grafik 71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3848" y="4725144"/>
              <a:ext cx="576064" cy="576064"/>
            </a:xfrm>
            <a:prstGeom prst="rect">
              <a:avLst/>
            </a:prstGeom>
          </p:spPr>
        </p:pic>
        <p:sp>
          <p:nvSpPr>
            <p:cNvPr id="73" name="Eine Ecke des Rechtecks schneiden 72"/>
            <p:cNvSpPr/>
            <p:nvPr/>
          </p:nvSpPr>
          <p:spPr bwMode="auto">
            <a:xfrm>
              <a:off x="3203848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3</a:t>
              </a:r>
            </a:p>
          </p:txBody>
        </p:sp>
      </p:grpSp>
      <p:grpSp>
        <p:nvGrpSpPr>
          <p:cNvPr id="21" name="Gruppieren 54"/>
          <p:cNvGrpSpPr/>
          <p:nvPr/>
        </p:nvGrpSpPr>
        <p:grpSpPr>
          <a:xfrm>
            <a:off x="8388424" y="4437112"/>
            <a:ext cx="648072" cy="864096"/>
            <a:chOff x="7956376" y="4581128"/>
            <a:chExt cx="648072" cy="864096"/>
          </a:xfrm>
        </p:grpSpPr>
        <p:pic>
          <p:nvPicPr>
            <p:cNvPr id="62" name="Grafik 61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6376" y="4725144"/>
              <a:ext cx="576064" cy="576064"/>
            </a:xfrm>
            <a:prstGeom prst="rect">
              <a:avLst/>
            </a:prstGeom>
          </p:spPr>
        </p:pic>
        <p:sp>
          <p:nvSpPr>
            <p:cNvPr id="63" name="Eine Ecke des Rechtecks schneiden 62"/>
            <p:cNvSpPr/>
            <p:nvPr/>
          </p:nvSpPr>
          <p:spPr bwMode="auto">
            <a:xfrm>
              <a:off x="795637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4</a:t>
              </a:r>
            </a:p>
          </p:txBody>
        </p:sp>
      </p:grpSp>
      <p:grpSp>
        <p:nvGrpSpPr>
          <p:cNvPr id="22" name="Gruppieren 64"/>
          <p:cNvGrpSpPr/>
          <p:nvPr/>
        </p:nvGrpSpPr>
        <p:grpSpPr>
          <a:xfrm>
            <a:off x="2135560" y="5733256"/>
            <a:ext cx="648072" cy="864096"/>
            <a:chOff x="7956376" y="5589240"/>
            <a:chExt cx="648072" cy="864096"/>
          </a:xfrm>
        </p:grpSpPr>
        <p:pic>
          <p:nvPicPr>
            <p:cNvPr id="65" name="Grafik 64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56376" y="5733256"/>
              <a:ext cx="576064" cy="576064"/>
            </a:xfrm>
            <a:prstGeom prst="rect">
              <a:avLst/>
            </a:prstGeom>
          </p:spPr>
        </p:pic>
        <p:sp>
          <p:nvSpPr>
            <p:cNvPr id="66" name="Eine Ecke des Rechtecks schneiden 65"/>
            <p:cNvSpPr/>
            <p:nvPr/>
          </p:nvSpPr>
          <p:spPr bwMode="auto">
            <a:xfrm>
              <a:off x="7956376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2</a:t>
              </a:r>
            </a:p>
          </p:txBody>
        </p:sp>
      </p:grpSp>
      <p:grpSp>
        <p:nvGrpSpPr>
          <p:cNvPr id="23" name="Gruppieren 45"/>
          <p:cNvGrpSpPr/>
          <p:nvPr/>
        </p:nvGrpSpPr>
        <p:grpSpPr>
          <a:xfrm>
            <a:off x="1919536" y="5517232"/>
            <a:ext cx="648072" cy="864096"/>
            <a:chOff x="827584" y="4581128"/>
            <a:chExt cx="648072" cy="864096"/>
          </a:xfrm>
        </p:grpSpPr>
        <p:pic>
          <p:nvPicPr>
            <p:cNvPr id="68" name="Grafik 67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584" y="4725144"/>
              <a:ext cx="576064" cy="576064"/>
            </a:xfrm>
            <a:prstGeom prst="rect">
              <a:avLst/>
            </a:prstGeom>
          </p:spPr>
        </p:pic>
        <p:sp>
          <p:nvSpPr>
            <p:cNvPr id="69" name="Eine Ecke des Rechtecks schneiden 68"/>
            <p:cNvSpPr/>
            <p:nvPr/>
          </p:nvSpPr>
          <p:spPr bwMode="auto">
            <a:xfrm>
              <a:off x="827584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24" name="Gruppieren 46"/>
          <p:cNvGrpSpPr/>
          <p:nvPr/>
        </p:nvGrpSpPr>
        <p:grpSpPr>
          <a:xfrm>
            <a:off x="1991544" y="5589240"/>
            <a:ext cx="648072" cy="864096"/>
            <a:chOff x="1619672" y="4581128"/>
            <a:chExt cx="648072" cy="864096"/>
          </a:xfrm>
        </p:grpSpPr>
        <p:pic>
          <p:nvPicPr>
            <p:cNvPr id="71" name="Grafik 70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9672" y="4725144"/>
              <a:ext cx="576064" cy="576064"/>
            </a:xfrm>
            <a:prstGeom prst="rect">
              <a:avLst/>
            </a:prstGeom>
          </p:spPr>
        </p:pic>
        <p:sp>
          <p:nvSpPr>
            <p:cNvPr id="74" name="Eine Ecke des Rechtecks schneiden 73"/>
            <p:cNvSpPr/>
            <p:nvPr/>
          </p:nvSpPr>
          <p:spPr bwMode="auto">
            <a:xfrm>
              <a:off x="1619672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25" name="Gruppieren 47"/>
          <p:cNvGrpSpPr/>
          <p:nvPr/>
        </p:nvGrpSpPr>
        <p:grpSpPr>
          <a:xfrm>
            <a:off x="2063552" y="5661248"/>
            <a:ext cx="648072" cy="864096"/>
            <a:chOff x="2411760" y="4581128"/>
            <a:chExt cx="648072" cy="864096"/>
          </a:xfrm>
        </p:grpSpPr>
        <p:pic>
          <p:nvPicPr>
            <p:cNvPr id="83" name="Grafik 82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11760" y="4725144"/>
              <a:ext cx="576064" cy="576064"/>
            </a:xfrm>
            <a:prstGeom prst="rect">
              <a:avLst/>
            </a:prstGeom>
          </p:spPr>
        </p:pic>
        <p:sp>
          <p:nvSpPr>
            <p:cNvPr id="84" name="Eine Ecke des Rechtecks schneiden 83"/>
            <p:cNvSpPr/>
            <p:nvPr/>
          </p:nvSpPr>
          <p:spPr bwMode="auto">
            <a:xfrm>
              <a:off x="2411760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26" name="Gruppieren 55"/>
          <p:cNvGrpSpPr/>
          <p:nvPr/>
        </p:nvGrpSpPr>
        <p:grpSpPr>
          <a:xfrm>
            <a:off x="2135560" y="5733256"/>
            <a:ext cx="648072" cy="864096"/>
            <a:chOff x="827584" y="5589240"/>
            <a:chExt cx="648072" cy="864096"/>
          </a:xfrm>
        </p:grpSpPr>
        <p:pic>
          <p:nvPicPr>
            <p:cNvPr id="86" name="Grafik 85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584" y="5733256"/>
              <a:ext cx="576064" cy="576064"/>
            </a:xfrm>
            <a:prstGeom prst="rect">
              <a:avLst/>
            </a:prstGeom>
          </p:spPr>
        </p:pic>
        <p:sp>
          <p:nvSpPr>
            <p:cNvPr id="89" name="Eine Ecke des Rechtecks schneiden 88"/>
            <p:cNvSpPr/>
            <p:nvPr/>
          </p:nvSpPr>
          <p:spPr bwMode="auto">
            <a:xfrm>
              <a:off x="827584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67" name="Gruppieren 59"/>
          <p:cNvGrpSpPr/>
          <p:nvPr/>
        </p:nvGrpSpPr>
        <p:grpSpPr>
          <a:xfrm>
            <a:off x="3447888" y="4365104"/>
            <a:ext cx="648072" cy="864096"/>
            <a:chOff x="3995936" y="5589240"/>
            <a:chExt cx="648072" cy="864096"/>
          </a:xfrm>
        </p:grpSpPr>
        <p:pic>
          <p:nvPicPr>
            <p:cNvPr id="70" name="Grafik 69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936" y="5733256"/>
              <a:ext cx="576064" cy="576064"/>
            </a:xfrm>
            <a:prstGeom prst="rect">
              <a:avLst/>
            </a:prstGeom>
          </p:spPr>
        </p:pic>
        <p:sp>
          <p:nvSpPr>
            <p:cNvPr id="77" name="Eine Ecke des Rechtecks schneiden 76"/>
            <p:cNvSpPr/>
            <p:nvPr/>
          </p:nvSpPr>
          <p:spPr bwMode="auto">
            <a:xfrm>
              <a:off x="3995936" y="5589240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2</a:t>
              </a:r>
            </a:p>
          </p:txBody>
        </p:sp>
      </p:grpSp>
      <p:sp>
        <p:nvSpPr>
          <p:cNvPr id="95" name="Explosion 1 94"/>
          <p:cNvSpPr/>
          <p:nvPr/>
        </p:nvSpPr>
        <p:spPr bwMode="auto">
          <a:xfrm>
            <a:off x="9756576" y="2564904"/>
            <a:ext cx="1512168" cy="1656184"/>
          </a:xfrm>
          <a:prstGeom prst="irregularSeal1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de-DE" sz="7200" dirty="0">
                <a:solidFill>
                  <a:srgbClr val="FFFFFF"/>
                </a:solidFill>
                <a:effectLst>
                  <a:glow rad="2286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-2</a:t>
            </a:r>
          </a:p>
        </p:txBody>
      </p:sp>
      <p:grpSp>
        <p:nvGrpSpPr>
          <p:cNvPr id="96" name="Gruppieren 97"/>
          <p:cNvGrpSpPr/>
          <p:nvPr/>
        </p:nvGrpSpPr>
        <p:grpSpPr>
          <a:xfrm>
            <a:off x="2567608" y="2276872"/>
            <a:ext cx="1944216" cy="1944216"/>
            <a:chOff x="2495600" y="2132856"/>
            <a:chExt cx="1944216" cy="1944216"/>
          </a:xfrm>
        </p:grpSpPr>
        <p:pic>
          <p:nvPicPr>
            <p:cNvPr id="99" name="Grafik 98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600" y="2132856"/>
              <a:ext cx="1944216" cy="1944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Textfeld 101"/>
            <p:cNvSpPr txBox="1"/>
            <p:nvPr/>
          </p:nvSpPr>
          <p:spPr>
            <a:xfrm>
              <a:off x="2927648" y="2564904"/>
              <a:ext cx="110158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6000" dirty="0"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2/2</a:t>
              </a:r>
            </a:p>
          </p:txBody>
        </p:sp>
      </p:grpSp>
      <p:pic>
        <p:nvPicPr>
          <p:cNvPr id="105" name="Grafik 104" descr="Attack_value_back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9752" y="980729"/>
            <a:ext cx="1415928" cy="1633763"/>
          </a:xfrm>
          <a:prstGeom prst="rect">
            <a:avLst/>
          </a:prstGeom>
        </p:spPr>
      </p:pic>
      <p:grpSp>
        <p:nvGrpSpPr>
          <p:cNvPr id="109" name="Gruppieren 49"/>
          <p:cNvGrpSpPr/>
          <p:nvPr/>
        </p:nvGrpSpPr>
        <p:grpSpPr>
          <a:xfrm>
            <a:off x="11300240" y="4437112"/>
            <a:ext cx="648072" cy="864096"/>
            <a:chOff x="3995936" y="4581128"/>
            <a:chExt cx="648072" cy="864096"/>
          </a:xfrm>
        </p:grpSpPr>
        <p:pic>
          <p:nvPicPr>
            <p:cNvPr id="110" name="Grafik 109" descr="Hearthstone_mana_crystal_45x45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5936" y="4725144"/>
              <a:ext cx="576064" cy="576064"/>
            </a:xfrm>
            <a:prstGeom prst="rect">
              <a:avLst/>
            </a:prstGeom>
          </p:spPr>
        </p:pic>
        <p:sp>
          <p:nvSpPr>
            <p:cNvPr id="111" name="Eine Ecke des Rechtecks schneiden 110"/>
            <p:cNvSpPr/>
            <p:nvPr/>
          </p:nvSpPr>
          <p:spPr bwMode="auto">
            <a:xfrm>
              <a:off x="3995936" y="4581128"/>
              <a:ext cx="648072" cy="864096"/>
            </a:xfrm>
            <a:prstGeom prst="snip1Rect">
              <a:avLst/>
            </a:prstGeom>
            <a:gradFill>
              <a:gsLst>
                <a:gs pos="0">
                  <a:schemeClr val="accent5">
                    <a:shade val="15000"/>
                    <a:satMod val="180000"/>
                    <a:alpha val="80000"/>
                  </a:schemeClr>
                </a:gs>
                <a:gs pos="50000">
                  <a:schemeClr val="accent5">
                    <a:shade val="45000"/>
                    <a:satMod val="170000"/>
                    <a:alpha val="70000"/>
                  </a:schemeClr>
                </a:gs>
                <a:gs pos="70000">
                  <a:schemeClr val="accent5">
                    <a:tint val="99000"/>
                    <a:shade val="65000"/>
                    <a:satMod val="155000"/>
                    <a:alpha val="70000"/>
                  </a:schemeClr>
                </a:gs>
                <a:gs pos="100000">
                  <a:schemeClr val="accent5">
                    <a:tint val="95500"/>
                    <a:shade val="100000"/>
                    <a:satMod val="155000"/>
                    <a:alpha val="8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b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4800" dirty="0" smtClean="0">
                  <a:solidFill>
                    <a:srgbClr val="FFFFFF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7</a:t>
              </a:r>
              <a:endParaRPr lang="de-DE" sz="4800" dirty="0">
                <a:solidFill>
                  <a:srgbClr val="FFFFFF"/>
                </a:solidFill>
                <a:effectLst>
                  <a:glow rad="101600">
                    <a:schemeClr val="bg1">
                      <a:alpha val="6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5457E-6 2.96296E-6 L 0.15517 -0.209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00" y="-10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5" grpId="1" animBg="1"/>
    </p:bldLst>
  </p:timing>
</p:sld>
</file>

<file path=ppt/theme/theme1.xml><?xml version="1.0" encoding="utf-8"?>
<a:theme xmlns:a="http://schemas.openxmlformats.org/drawingml/2006/main" name="CleanCode">
  <a:themeElements>
    <a:clrScheme name="Benutzerdefiniert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0504D"/>
      </a:accent1>
      <a:accent2>
        <a:srgbClr val="953734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4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400" dirty="0" err="1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CleanCode</Template>
  <TotalTime>0</TotalTime>
  <Words>356</Words>
  <Application>Microsoft Office PowerPoint</Application>
  <PresentationFormat>Breitbild</PresentationFormat>
  <Paragraphs>197</Paragraphs>
  <Slides>16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ＭＳ Ｐゴシック</vt:lpstr>
      <vt:lpstr>Arial</vt:lpstr>
      <vt:lpstr>Calibri</vt:lpstr>
      <vt:lpstr>Candara</vt:lpstr>
      <vt:lpstr>Segoe</vt:lpstr>
      <vt:lpstr>CleanCode</vt:lpstr>
      <vt:lpstr>Continuously Practicing Java</vt:lpstr>
      <vt:lpstr>Kata</vt:lpstr>
      <vt:lpstr>Trading Card Game (TCG)</vt:lpstr>
      <vt:lpstr>Hearthstone: Heroes of Warcraft®</vt:lpstr>
      <vt:lpstr>Kata Trading Card Game</vt:lpstr>
      <vt:lpstr>Player Setup</vt:lpstr>
      <vt:lpstr>Gameplay</vt:lpstr>
      <vt:lpstr>Forced Turn Skip</vt:lpstr>
      <vt:lpstr>Ongoing Gameplay</vt:lpstr>
      <vt:lpstr>Overload Rule</vt:lpstr>
      <vt:lpstr>Mana Cap</vt:lpstr>
      <vt:lpstr>Bleedout Rule</vt:lpstr>
      <vt:lpstr>Game End</vt:lpstr>
      <vt:lpstr>Kata TCG Rules &amp; Variations</vt:lpstr>
      <vt:lpstr>Thank you for your attention!  Recording of the original „Practicing Advanced Unit Testing with the Trading Card Game Kata“ talk from „Agile Saturday X“ in Tallinn, Estonia https://vimeo.com/92886146</vt:lpstr>
      <vt:lpstr>Credits</vt:lpstr>
    </vt:vector>
  </TitlesOfParts>
  <Company>Kühne + Nagel (AG &amp; Co.) KG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Software Development in Practice</dc:title>
  <dc:creator>bjoern.kimminich</dc:creator>
  <cp:lastModifiedBy>Bjoern Kimminich</cp:lastModifiedBy>
  <cp:revision>2279</cp:revision>
  <dcterms:created xsi:type="dcterms:W3CDTF">2012-01-18T09:40:03Z</dcterms:created>
  <dcterms:modified xsi:type="dcterms:W3CDTF">2014-12-02T07:53:33Z</dcterms:modified>
</cp:coreProperties>
</file>